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glb" ContentType="model/gltf.binary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5"/>
    <p:sldMasterId id="2147483670" r:id="rId6"/>
    <p:sldMasterId id="2147483697" r:id="rId7"/>
    <p:sldMasterId id="2147483754" r:id="rId8"/>
  </p:sldMasterIdLst>
  <p:notesMasterIdLst>
    <p:notesMasterId r:id="rId41"/>
  </p:notesMasterIdLst>
  <p:handoutMasterIdLst>
    <p:handoutMasterId r:id="rId42"/>
  </p:handoutMasterIdLst>
  <p:sldIdLst>
    <p:sldId id="361" r:id="rId9"/>
    <p:sldId id="362" r:id="rId10"/>
    <p:sldId id="364" r:id="rId11"/>
    <p:sldId id="365" r:id="rId12"/>
    <p:sldId id="366" r:id="rId13"/>
    <p:sldId id="371" r:id="rId14"/>
    <p:sldId id="379" r:id="rId15"/>
    <p:sldId id="373" r:id="rId16"/>
    <p:sldId id="381" r:id="rId17"/>
    <p:sldId id="370" r:id="rId18"/>
    <p:sldId id="383" r:id="rId19"/>
    <p:sldId id="392" r:id="rId20"/>
    <p:sldId id="393" r:id="rId21"/>
    <p:sldId id="395" r:id="rId22"/>
    <p:sldId id="346" r:id="rId23"/>
    <p:sldId id="389" r:id="rId24"/>
    <p:sldId id="384" r:id="rId25"/>
    <p:sldId id="378" r:id="rId26"/>
    <p:sldId id="396" r:id="rId27"/>
    <p:sldId id="397" r:id="rId28"/>
    <p:sldId id="398" r:id="rId29"/>
    <p:sldId id="399" r:id="rId30"/>
    <p:sldId id="400" r:id="rId31"/>
    <p:sldId id="401" r:id="rId32"/>
    <p:sldId id="323" r:id="rId33"/>
    <p:sldId id="385" r:id="rId34"/>
    <p:sldId id="386" r:id="rId35"/>
    <p:sldId id="387" r:id="rId36"/>
    <p:sldId id="388" r:id="rId37"/>
    <p:sldId id="380" r:id="rId38"/>
    <p:sldId id="402" r:id="rId39"/>
    <p:sldId id="348" r:id="rId40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CA2026E-AAD0-4015-A702-D865F03F9B89}">
          <p14:sldIdLst>
            <p14:sldId id="361"/>
            <p14:sldId id="362"/>
            <p14:sldId id="364"/>
            <p14:sldId id="365"/>
            <p14:sldId id="366"/>
            <p14:sldId id="371"/>
            <p14:sldId id="379"/>
            <p14:sldId id="373"/>
            <p14:sldId id="381"/>
            <p14:sldId id="370"/>
          </p14:sldIdLst>
        </p14:section>
        <p14:section name="PCIE Simulation Perf Summary" id="{90BDD2F4-D185-4CC9-B42E-30A225635C39}">
          <p14:sldIdLst>
            <p14:sldId id="383"/>
            <p14:sldId id="392"/>
            <p14:sldId id="393"/>
            <p14:sldId id="395"/>
            <p14:sldId id="346"/>
            <p14:sldId id="389"/>
            <p14:sldId id="384"/>
            <p14:sldId id="378"/>
            <p14:sldId id="396"/>
            <p14:sldId id="397"/>
            <p14:sldId id="398"/>
            <p14:sldId id="399"/>
            <p14:sldId id="400"/>
            <p14:sldId id="401"/>
            <p14:sldId id="323"/>
            <p14:sldId id="385"/>
            <p14:sldId id="386"/>
            <p14:sldId id="387"/>
            <p14:sldId id="388"/>
            <p14:sldId id="380"/>
            <p14:sldId id="402"/>
            <p14:sldId id="34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778" autoAdjust="0"/>
    <p:restoredTop sz="79975" autoAdjust="0"/>
  </p:normalViewPr>
  <p:slideViewPr>
    <p:cSldViewPr snapToGrid="0">
      <p:cViewPr varScale="1">
        <p:scale>
          <a:sx n="87" d="100"/>
          <a:sy n="87" d="100"/>
        </p:scale>
        <p:origin x="774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4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handoutMaster" Target="handoutMasters/handoutMaster1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80FDA58-F348-4D11-9B3A-FB51F4D5E42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1C958D-D218-4A75-B62C-B284B72ACF3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DC2F4F-8AD5-421A-86D6-43C3FD3BBB91}" type="datetimeFigureOut">
              <a:rPr lang="en-US" smtClean="0"/>
              <a:t>7/16/2018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7F0002-1687-4317-B35F-2A168E7B4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534F6F-B265-4193-8F1B-D809C10634A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766EA9-F83A-4590-A48B-A36254C18A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83917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66ED07-7226-4A4B-8E56-44453C4B4AED}" type="datetimeFigureOut">
              <a:rPr lang="en-US" smtClean="0"/>
              <a:t>7/16/2018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2767-7DBB-456E-90E8-DD3B031A23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04924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2767-7DBB-456E-90E8-DD3B031A23D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3342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2767-7DBB-456E-90E8-DD3B031A23DA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5383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Pin to pin comparison using the thru measurements only, using the non-crosstalk connector model</a:t>
            </a:r>
          </a:p>
          <a:p>
            <a:r>
              <a:rPr lang="en-US" dirty="0"/>
              <a:t>Pin paths are described by length in comparison to each other</a:t>
            </a:r>
          </a:p>
          <a:p>
            <a:r>
              <a:rPr lang="en-US" dirty="0"/>
              <a:t>Enormous gains are seen when using the resistors on the longer pin paths</a:t>
            </a:r>
          </a:p>
          <a:p>
            <a:r>
              <a:rPr lang="en-US" dirty="0"/>
              <a:t>Again the resistors open the signal eye on the med and long pin paths</a:t>
            </a:r>
          </a:p>
          <a:p>
            <a:r>
              <a:rPr lang="en-US" dirty="0"/>
              <a:t>This supports the previous G5 </a:t>
            </a:r>
            <a:r>
              <a:rPr lang="en-US" dirty="0" err="1"/>
              <a:t>xtalk</a:t>
            </a:r>
            <a:r>
              <a:rPr lang="en-US" dirty="0"/>
              <a:t> simulation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2767-7DBB-456E-90E8-DD3B031A23DA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716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2767-7DBB-456E-90E8-DD3B031A23DA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1660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Pin to pin comparison using the thru measurements only, using the non-crosstalk connector model</a:t>
            </a:r>
          </a:p>
          <a:p>
            <a:r>
              <a:rPr lang="en-US" dirty="0"/>
              <a:t>Pin paths are described by length in comparison to each other</a:t>
            </a:r>
          </a:p>
          <a:p>
            <a:r>
              <a:rPr lang="en-US" dirty="0"/>
              <a:t>Enormous gains are seen when using the resistors on the longer pin paths</a:t>
            </a:r>
          </a:p>
          <a:p>
            <a:r>
              <a:rPr lang="en-US" dirty="0"/>
              <a:t>Again the resistors open the signal eye on the med and long pin paths</a:t>
            </a:r>
          </a:p>
          <a:p>
            <a:r>
              <a:rPr lang="en-US" dirty="0"/>
              <a:t>This supports the previous G5 </a:t>
            </a:r>
            <a:r>
              <a:rPr lang="en-US" dirty="0" err="1"/>
              <a:t>xtalk</a:t>
            </a:r>
            <a:r>
              <a:rPr lang="en-US" dirty="0"/>
              <a:t> simulation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2767-7DBB-456E-90E8-DD3B031A23DA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43538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2767-7DBB-456E-90E8-DD3B031A23DA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629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2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1.png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9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9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white-01.png">
            <a:extLst>
              <a:ext uri="{FF2B5EF4-FFF2-40B4-BE49-F238E27FC236}">
                <a16:creationId xmlns:a16="http://schemas.microsoft.com/office/drawing/2014/main" id="{30F5BCD8-2A82-4FD9-BD15-A4583AA445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Samtec-logo.png">
            <a:extLst>
              <a:ext uri="{FF2B5EF4-FFF2-40B4-BE49-F238E27FC236}">
                <a16:creationId xmlns:a16="http://schemas.microsoft.com/office/drawing/2014/main" id="{1893FDB9-60A6-4CB5-AF66-617AB184FB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1" y="644525"/>
            <a:ext cx="30988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85011" y="4724400"/>
            <a:ext cx="11464757" cy="914400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06179" y="5879182"/>
            <a:ext cx="4759381" cy="914400"/>
          </a:xfrm>
        </p:spPr>
        <p:txBody>
          <a:bodyPr/>
          <a:lstStyle>
            <a:lvl1pPr marL="68580" indent="0">
              <a:buNone/>
              <a:defRPr baseline="0"/>
            </a:lvl1pPr>
            <a:lvl2pPr marL="468630" indent="0">
              <a:buNone/>
              <a:defRPr/>
            </a:lvl2pPr>
            <a:lvl3pPr marL="868680" indent="0">
              <a:buNone/>
              <a:defRPr/>
            </a:lvl3pPr>
            <a:lvl4pPr marL="1325880" indent="0">
              <a:buNone/>
              <a:defRPr/>
            </a:lvl4pPr>
            <a:lvl5pPr marL="178308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472531206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white-01.png">
            <a:extLst>
              <a:ext uri="{FF2B5EF4-FFF2-40B4-BE49-F238E27FC236}">
                <a16:creationId xmlns:a16="http://schemas.microsoft.com/office/drawing/2014/main" id="{30F5BCD8-2A82-4FD9-BD15-A4583AA445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Samtec-logo.png">
            <a:extLst>
              <a:ext uri="{FF2B5EF4-FFF2-40B4-BE49-F238E27FC236}">
                <a16:creationId xmlns:a16="http://schemas.microsoft.com/office/drawing/2014/main" id="{1893FDB9-60A6-4CB5-AF66-617AB184FB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1" y="644525"/>
            <a:ext cx="30988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85011" y="4724400"/>
            <a:ext cx="11464757" cy="914400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06179" y="5879182"/>
            <a:ext cx="4759381" cy="914400"/>
          </a:xfrm>
        </p:spPr>
        <p:txBody>
          <a:bodyPr/>
          <a:lstStyle>
            <a:lvl1pPr marL="68580" indent="0">
              <a:buNone/>
              <a:defRPr baseline="0"/>
            </a:lvl1pPr>
            <a:lvl2pPr marL="468630" indent="0">
              <a:buNone/>
              <a:defRPr/>
            </a:lvl2pPr>
            <a:lvl3pPr marL="868680" indent="0">
              <a:buNone/>
              <a:defRPr/>
            </a:lvl3pPr>
            <a:lvl4pPr marL="1325880" indent="0">
              <a:buNone/>
              <a:defRPr/>
            </a:lvl4pPr>
            <a:lvl5pPr marL="178308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72886710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divider-01.png">
            <a:extLst>
              <a:ext uri="{FF2B5EF4-FFF2-40B4-BE49-F238E27FC236}">
                <a16:creationId xmlns:a16="http://schemas.microsoft.com/office/drawing/2014/main" id="{C119E49A-E6C7-4176-AD28-2D70E59556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-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orange.png">
            <a:extLst>
              <a:ext uri="{FF2B5EF4-FFF2-40B4-BE49-F238E27FC236}">
                <a16:creationId xmlns:a16="http://schemas.microsoft.com/office/drawing/2014/main" id="{FF3E4D75-8CA3-4BDA-8702-4B751431C5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1" y="5824539"/>
            <a:ext cx="15621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828801" y="2891588"/>
            <a:ext cx="8654473" cy="914400"/>
          </a:xfrm>
        </p:spPr>
        <p:txBody>
          <a:bodyPr/>
          <a:lstStyle>
            <a:lvl1pPr algn="ctr">
              <a:defRPr>
                <a:solidFill>
                  <a:srgbClr val="FF66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48CF1AB2-789B-4A8F-823B-459D53384B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50284" y="6427789"/>
            <a:ext cx="1090083" cy="365125"/>
          </a:xfrm>
        </p:spPr>
        <p:txBody>
          <a:bodyPr/>
          <a:lstStyle>
            <a:lvl1pPr>
              <a:defRPr/>
            </a:lvl1pPr>
          </a:lstStyle>
          <a:p>
            <a:fld id="{9ABC45AF-2DDE-4742-AE91-CD2319127B1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B4F92BB5-7660-4643-96EC-C9B67E504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200" b="1">
                <a:solidFill>
                  <a:srgbClr val="FF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551911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baground-01.png">
            <a:extLst>
              <a:ext uri="{FF2B5EF4-FFF2-40B4-BE49-F238E27FC236}">
                <a16:creationId xmlns:a16="http://schemas.microsoft.com/office/drawing/2014/main" id="{39172A99-4C3F-47E1-AEDF-0B131A3FD0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orange.png">
            <a:extLst>
              <a:ext uri="{FF2B5EF4-FFF2-40B4-BE49-F238E27FC236}">
                <a16:creationId xmlns:a16="http://schemas.microsoft.com/office/drawing/2014/main" id="{12736806-5A96-44D3-8FBA-DA485ADEA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1" y="6392864"/>
            <a:ext cx="15621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799" y="161925"/>
            <a:ext cx="11280275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569381" y="1540042"/>
            <a:ext cx="11258997" cy="47564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3484382C-C109-45FE-942C-B6A129796F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ABC45AF-2DDE-4742-AE91-CD2319127B1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4E4DA42C-636E-4F25-9727-4AB6CDFD69B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ctr">
              <a:defRPr sz="1200" b="1">
                <a:solidFill>
                  <a:srgbClr val="FF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792993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baground2-01.png">
            <a:extLst>
              <a:ext uri="{FF2B5EF4-FFF2-40B4-BE49-F238E27FC236}">
                <a16:creationId xmlns:a16="http://schemas.microsoft.com/office/drawing/2014/main" id="{661CAE09-E5AA-47E3-8748-CDE6DEAB51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58799" y="161925"/>
            <a:ext cx="11280275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569381" y="1540042"/>
            <a:ext cx="11258997" cy="47564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AC6EE95C-2F07-4F3C-8BAD-0F48C2569A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ABC45AF-2DDE-4742-AE91-CD2319127B1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5F6B66FA-CB18-4686-AA0A-55967B279C8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ctr">
              <a:defRPr sz="1200" b="1">
                <a:solidFill>
                  <a:srgbClr val="FF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610132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baground2-01.png">
            <a:extLst>
              <a:ext uri="{FF2B5EF4-FFF2-40B4-BE49-F238E27FC236}">
                <a16:creationId xmlns:a16="http://schemas.microsoft.com/office/drawing/2014/main" id="{E11591A3-EB0A-4DCE-910E-0BBA4685DC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orange.png">
            <a:extLst>
              <a:ext uri="{FF2B5EF4-FFF2-40B4-BE49-F238E27FC236}">
                <a16:creationId xmlns:a16="http://schemas.microsoft.com/office/drawing/2014/main" id="{31F21A09-75B6-4470-B3C4-3394C595B4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1" y="6392864"/>
            <a:ext cx="15621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58799" y="161925"/>
            <a:ext cx="11280275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3"/>
          <p:cNvSpPr>
            <a:spLocks noGrp="1"/>
          </p:cNvSpPr>
          <p:nvPr>
            <p:ph sz="quarter" idx="10"/>
          </p:nvPr>
        </p:nvSpPr>
        <p:spPr>
          <a:xfrm>
            <a:off x="569381" y="1540042"/>
            <a:ext cx="11258997" cy="47564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665790CD-2C49-4AB3-96C5-DC4ADFDD29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ABC45AF-2DDE-4742-AE91-CD2319127B1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EF88B8C6-3094-4D75-AE1C-C400D0939CC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ctr">
              <a:defRPr sz="1200" b="1">
                <a:solidFill>
                  <a:srgbClr val="FF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793712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baground3-01.png">
            <a:extLst>
              <a:ext uri="{FF2B5EF4-FFF2-40B4-BE49-F238E27FC236}">
                <a16:creationId xmlns:a16="http://schemas.microsoft.com/office/drawing/2014/main" id="{9C7D08BC-2040-4527-B3F5-C7760C49AE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561474"/>
            <a:ext cx="8654473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quarter" idx="10"/>
          </p:nvPr>
        </p:nvSpPr>
        <p:spPr>
          <a:xfrm>
            <a:off x="569382" y="2057400"/>
            <a:ext cx="11205524" cy="4281488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8B1C021E-8C98-4974-8244-BCA5F607C0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ABC45AF-2DDE-4742-AE91-CD2319127B1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567840DE-1D28-4EC7-BBBA-1DE22B637CB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ctr">
              <a:defRPr sz="1200" b="1">
                <a:solidFill>
                  <a:srgbClr val="FF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863491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orange.png">
            <a:extLst>
              <a:ext uri="{FF2B5EF4-FFF2-40B4-BE49-F238E27FC236}">
                <a16:creationId xmlns:a16="http://schemas.microsoft.com/office/drawing/2014/main" id="{A8168CF1-C9E8-446F-8D4F-1B5238605E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1" y="6392864"/>
            <a:ext cx="15621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EA405911-0B9F-4272-A2BD-7D43C80E85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ABC45AF-2DDE-4742-AE91-CD2319127B1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C7696BD9-CA43-43DF-9EC7-F4ED43548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200" b="1">
                <a:solidFill>
                  <a:srgbClr val="FF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962196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989B951B-04C1-4100-9E2B-0234525DB9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ABC45AF-2DDE-4742-AE91-CD2319127B1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8D68009C-E87D-4365-B2B5-A30900FD0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130209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414EE37F-8954-44F7-9FB1-6B32CEE847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9" r="30679" b="47267"/>
          <a:stretch>
            <a:fillRect/>
          </a:stretch>
        </p:blipFill>
        <p:spPr bwMode="auto">
          <a:xfrm>
            <a:off x="3251200" y="0"/>
            <a:ext cx="8940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F906B6E7-A719-4BA6-AB17-025187FA2D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ABC45AF-2DDE-4742-AE91-CD2319127B1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FDDB9D43-CA27-4B16-B4AC-CA70647A9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200" b="1">
                <a:solidFill>
                  <a:srgbClr val="FF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909355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white-01.png">
            <a:extLst>
              <a:ext uri="{FF2B5EF4-FFF2-40B4-BE49-F238E27FC236}">
                <a16:creationId xmlns:a16="http://schemas.microsoft.com/office/drawing/2014/main" id="{30F5BCD8-2A82-4FD9-BD15-A4583AA445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Samtec-logo.png">
            <a:extLst>
              <a:ext uri="{FF2B5EF4-FFF2-40B4-BE49-F238E27FC236}">
                <a16:creationId xmlns:a16="http://schemas.microsoft.com/office/drawing/2014/main" id="{1893FDB9-60A6-4CB5-AF66-617AB184FB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1" y="644525"/>
            <a:ext cx="30988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85011" y="4724400"/>
            <a:ext cx="11464757" cy="914400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06179" y="5879182"/>
            <a:ext cx="4759381" cy="914400"/>
          </a:xfrm>
        </p:spPr>
        <p:txBody>
          <a:bodyPr/>
          <a:lstStyle>
            <a:lvl1pPr marL="68580" indent="0">
              <a:buNone/>
              <a:defRPr baseline="0"/>
            </a:lvl1pPr>
            <a:lvl2pPr marL="468630" indent="0">
              <a:buNone/>
              <a:defRPr/>
            </a:lvl2pPr>
            <a:lvl3pPr marL="868680" indent="0">
              <a:buNone/>
              <a:defRPr/>
            </a:lvl3pPr>
            <a:lvl4pPr marL="1325880" indent="0">
              <a:buNone/>
              <a:defRPr/>
            </a:lvl4pPr>
            <a:lvl5pPr marL="178308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926665549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divider-01.png">
            <a:extLst>
              <a:ext uri="{FF2B5EF4-FFF2-40B4-BE49-F238E27FC236}">
                <a16:creationId xmlns:a16="http://schemas.microsoft.com/office/drawing/2014/main" id="{C119E49A-E6C7-4176-AD28-2D70E59556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-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orange.png">
            <a:extLst>
              <a:ext uri="{FF2B5EF4-FFF2-40B4-BE49-F238E27FC236}">
                <a16:creationId xmlns:a16="http://schemas.microsoft.com/office/drawing/2014/main" id="{FF3E4D75-8CA3-4BDA-8702-4B751431C5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1" y="5824539"/>
            <a:ext cx="15621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828801" y="2891588"/>
            <a:ext cx="8654473" cy="914400"/>
          </a:xfrm>
        </p:spPr>
        <p:txBody>
          <a:bodyPr/>
          <a:lstStyle>
            <a:lvl1pPr algn="ctr">
              <a:defRPr>
                <a:solidFill>
                  <a:srgbClr val="FF66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48CF1AB2-789B-4A8F-823B-459D53384B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50284" y="6427789"/>
            <a:ext cx="1090083" cy="365125"/>
          </a:xfrm>
        </p:spPr>
        <p:txBody>
          <a:bodyPr/>
          <a:lstStyle>
            <a:lvl1pPr>
              <a:defRPr/>
            </a:lvl1pPr>
          </a:lstStyle>
          <a:p>
            <a:fld id="{9ABC45AF-2DDE-4742-AE91-CD2319127B1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B4F92BB5-7660-4643-96EC-C9B67E504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200" b="1">
                <a:solidFill>
                  <a:srgbClr val="FF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453604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divider-01.png">
            <a:extLst>
              <a:ext uri="{FF2B5EF4-FFF2-40B4-BE49-F238E27FC236}">
                <a16:creationId xmlns:a16="http://schemas.microsoft.com/office/drawing/2014/main" id="{C119E49A-E6C7-4176-AD28-2D70E59556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-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orange.png">
            <a:extLst>
              <a:ext uri="{FF2B5EF4-FFF2-40B4-BE49-F238E27FC236}">
                <a16:creationId xmlns:a16="http://schemas.microsoft.com/office/drawing/2014/main" id="{FF3E4D75-8CA3-4BDA-8702-4B751431C5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1" y="5824539"/>
            <a:ext cx="15621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828801" y="2891588"/>
            <a:ext cx="8654473" cy="914400"/>
          </a:xfrm>
        </p:spPr>
        <p:txBody>
          <a:bodyPr/>
          <a:lstStyle>
            <a:lvl1pPr algn="ctr">
              <a:defRPr>
                <a:solidFill>
                  <a:srgbClr val="FF66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48CF1AB2-789B-4A8F-823B-459D53384B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50284" y="6427789"/>
            <a:ext cx="1090083" cy="365125"/>
          </a:xfrm>
        </p:spPr>
        <p:txBody>
          <a:bodyPr/>
          <a:lstStyle>
            <a:lvl1pPr>
              <a:defRPr/>
            </a:lvl1pPr>
          </a:lstStyle>
          <a:p>
            <a:fld id="{9ABC45AF-2DDE-4742-AE91-CD2319127B1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B4F92BB5-7660-4643-96EC-C9B67E504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200" b="1">
                <a:solidFill>
                  <a:srgbClr val="FF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154428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baground-01.png">
            <a:extLst>
              <a:ext uri="{FF2B5EF4-FFF2-40B4-BE49-F238E27FC236}">
                <a16:creationId xmlns:a16="http://schemas.microsoft.com/office/drawing/2014/main" id="{39172A99-4C3F-47E1-AEDF-0B131A3FD0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orange.png">
            <a:extLst>
              <a:ext uri="{FF2B5EF4-FFF2-40B4-BE49-F238E27FC236}">
                <a16:creationId xmlns:a16="http://schemas.microsoft.com/office/drawing/2014/main" id="{12736806-5A96-44D3-8FBA-DA485ADEA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1" y="6392864"/>
            <a:ext cx="15621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799" y="161925"/>
            <a:ext cx="11280275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569381" y="1540042"/>
            <a:ext cx="11258997" cy="47564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3484382C-C109-45FE-942C-B6A129796F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ABC45AF-2DDE-4742-AE91-CD2319127B1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4E4DA42C-636E-4F25-9727-4AB6CDFD69B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ctr">
              <a:defRPr sz="1200" b="1">
                <a:solidFill>
                  <a:srgbClr val="FF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178388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baground2-01.png">
            <a:extLst>
              <a:ext uri="{FF2B5EF4-FFF2-40B4-BE49-F238E27FC236}">
                <a16:creationId xmlns:a16="http://schemas.microsoft.com/office/drawing/2014/main" id="{661CAE09-E5AA-47E3-8748-CDE6DEAB51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58799" y="161925"/>
            <a:ext cx="11280275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569381" y="1540042"/>
            <a:ext cx="11258997" cy="47564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AC6EE95C-2F07-4F3C-8BAD-0F48C2569A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Page </a:t>
            </a:r>
            <a:fld id="{03162108-C5CD-4515-826A-A28D49466E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5F6B66FA-CB18-4686-AA0A-55967B279C8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ctr">
              <a:defRPr sz="1200" b="1">
                <a:solidFill>
                  <a:srgbClr val="FF0000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128424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baground2-01.png">
            <a:extLst>
              <a:ext uri="{FF2B5EF4-FFF2-40B4-BE49-F238E27FC236}">
                <a16:creationId xmlns:a16="http://schemas.microsoft.com/office/drawing/2014/main" id="{E11591A3-EB0A-4DCE-910E-0BBA4685DC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orange.png">
            <a:extLst>
              <a:ext uri="{FF2B5EF4-FFF2-40B4-BE49-F238E27FC236}">
                <a16:creationId xmlns:a16="http://schemas.microsoft.com/office/drawing/2014/main" id="{31F21A09-75B6-4470-B3C4-3394C595B4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1" y="6392864"/>
            <a:ext cx="15621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58799" y="161925"/>
            <a:ext cx="11280275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3"/>
          <p:cNvSpPr>
            <a:spLocks noGrp="1"/>
          </p:cNvSpPr>
          <p:nvPr>
            <p:ph sz="quarter" idx="10"/>
          </p:nvPr>
        </p:nvSpPr>
        <p:spPr>
          <a:xfrm>
            <a:off x="569381" y="1540042"/>
            <a:ext cx="11258997" cy="47564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665790CD-2C49-4AB3-96C5-DC4ADFDD29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Page </a:t>
            </a:r>
            <a:fld id="{329E04FF-1568-4514-B27F-D6E7C2B78B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EF88B8C6-3094-4D75-AE1C-C400D0939CC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ctr">
              <a:defRPr sz="1200" b="1">
                <a:solidFill>
                  <a:srgbClr val="FF0000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150737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baground3-01.png">
            <a:extLst>
              <a:ext uri="{FF2B5EF4-FFF2-40B4-BE49-F238E27FC236}">
                <a16:creationId xmlns:a16="http://schemas.microsoft.com/office/drawing/2014/main" id="{9C7D08BC-2040-4527-B3F5-C7760C49AE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561474"/>
            <a:ext cx="8654473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quarter" idx="10"/>
          </p:nvPr>
        </p:nvSpPr>
        <p:spPr>
          <a:xfrm>
            <a:off x="569382" y="2057400"/>
            <a:ext cx="11205524" cy="4281488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8B1C021E-8C98-4974-8244-BCA5F607C0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Page </a:t>
            </a:r>
            <a:fld id="{0F1EB49B-31B0-4EB1-AF55-FE7EA7179F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567840DE-1D28-4EC7-BBBA-1DE22B637CB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ctr">
              <a:defRPr sz="1200" b="1">
                <a:solidFill>
                  <a:srgbClr val="FF0000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890180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orange.png">
            <a:extLst>
              <a:ext uri="{FF2B5EF4-FFF2-40B4-BE49-F238E27FC236}">
                <a16:creationId xmlns:a16="http://schemas.microsoft.com/office/drawing/2014/main" id="{A8168CF1-C9E8-446F-8D4F-1B5238605E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1" y="6392864"/>
            <a:ext cx="15621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EA405911-0B9F-4272-A2BD-7D43C80E85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Page </a:t>
            </a:r>
            <a:fld id="{F0882AEC-A129-4A8E-8EB9-3B8F713358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C7696BD9-CA43-43DF-9EC7-F4ED43548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200" b="1">
                <a:solidFill>
                  <a:srgbClr val="FF0000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68678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989B951B-04C1-4100-9E2B-0234525DB9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Page </a:t>
            </a:r>
            <a:fld id="{5A69E579-3378-4A91-89B3-BA7B57419C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8D68009C-E87D-4365-B2B5-A30900FD0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490452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414EE37F-8954-44F7-9FB1-6B32CEE847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9" r="30679" b="47267"/>
          <a:stretch>
            <a:fillRect/>
          </a:stretch>
        </p:blipFill>
        <p:spPr bwMode="auto">
          <a:xfrm>
            <a:off x="3251200" y="0"/>
            <a:ext cx="8940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F906B6E7-A719-4BA6-AB17-025187FA2D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ABC45AF-2DDE-4742-AE91-CD2319127B1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FDDB9D43-CA27-4B16-B4AC-CA70647A9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200" b="1">
                <a:solidFill>
                  <a:srgbClr val="FF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861177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>
          <a:gsLst>
            <a:gs pos="100000">
              <a:schemeClr val="tx1">
                <a:lumMod val="95000"/>
                <a:alpha val="85000"/>
              </a:schemeClr>
            </a:gs>
            <a:gs pos="0">
              <a:schemeClr val="tx1">
                <a:lumMod val="95000"/>
                <a:alpha val="85000"/>
              </a:schemeClr>
            </a:gs>
            <a:gs pos="5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08"/>
          <a:stretch/>
        </p:blipFill>
        <p:spPr>
          <a:xfrm rot="5400000" flipH="1">
            <a:off x="3363154" y="-1980106"/>
            <a:ext cx="5446644" cy="12254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5368009" cy="6882471"/>
          </a:xfrm>
          <a:prstGeom prst="rect">
            <a:avLst/>
          </a:prstGeom>
        </p:spPr>
      </p:pic>
      <p:pic>
        <p:nvPicPr>
          <p:cNvPr id="6" name="Picture 5"/>
          <p:cNvPicPr preferRelativeResize="0"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1112" y="422072"/>
            <a:ext cx="2060172" cy="5968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17986" y="1367005"/>
            <a:ext cx="8591720" cy="1581683"/>
          </a:xfrm>
        </p:spPr>
        <p:txBody>
          <a:bodyPr anchor="b">
            <a:normAutofit/>
          </a:bodyPr>
          <a:lstStyle>
            <a:lvl1pPr algn="r">
              <a:lnSpc>
                <a:spcPts val="5000"/>
              </a:lnSpc>
              <a:defRPr sz="5000" b="0" i="0" baseline="0">
                <a:solidFill>
                  <a:schemeClr val="bg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1273" y="2856006"/>
            <a:ext cx="8543206" cy="548235"/>
          </a:xfrm>
        </p:spPr>
        <p:txBody>
          <a:bodyPr>
            <a:normAutofit/>
          </a:bodyPr>
          <a:lstStyle>
            <a:lvl1pPr marL="0" indent="0" algn="r">
              <a:buNone/>
              <a:defRPr sz="180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9399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gradFill>
          <a:gsLst>
            <a:gs pos="100000">
              <a:srgbClr val="0D0D0D"/>
            </a:gs>
            <a:gs pos="2000">
              <a:schemeClr val="bg1">
                <a:lumMod val="95000"/>
                <a:lumOff val="5000"/>
              </a:schemeClr>
            </a:gs>
            <a:gs pos="50000">
              <a:srgbClr val="0D0D0D">
                <a:lumMod val="38000"/>
                <a:alpha val="7600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5368009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08"/>
          <a:stretch/>
        </p:blipFill>
        <p:spPr>
          <a:xfrm rot="5400000" flipH="1">
            <a:off x="3364513" y="-1969488"/>
            <a:ext cx="5446644" cy="122246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97962" y="1386884"/>
            <a:ext cx="8591720" cy="1551865"/>
          </a:xfrm>
        </p:spPr>
        <p:txBody>
          <a:bodyPr anchor="b">
            <a:normAutofit/>
          </a:bodyPr>
          <a:lstStyle>
            <a:lvl1pPr algn="r">
              <a:lnSpc>
                <a:spcPts val="5000"/>
              </a:lnSpc>
              <a:defRPr sz="5000" b="0" i="0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31332" y="2885823"/>
            <a:ext cx="8543206" cy="548235"/>
          </a:xfrm>
        </p:spPr>
        <p:txBody>
          <a:bodyPr>
            <a:normAutofit/>
          </a:bodyPr>
          <a:lstStyle>
            <a:lvl1pPr marL="0" indent="0" algn="r">
              <a:buNone/>
              <a:defRPr sz="18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7380" y="427553"/>
            <a:ext cx="2061972" cy="642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2371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baground-01.png">
            <a:extLst>
              <a:ext uri="{FF2B5EF4-FFF2-40B4-BE49-F238E27FC236}">
                <a16:creationId xmlns:a16="http://schemas.microsoft.com/office/drawing/2014/main" id="{39172A99-4C3F-47E1-AEDF-0B131A3FD0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orange.png">
            <a:extLst>
              <a:ext uri="{FF2B5EF4-FFF2-40B4-BE49-F238E27FC236}">
                <a16:creationId xmlns:a16="http://schemas.microsoft.com/office/drawing/2014/main" id="{12736806-5A96-44D3-8FBA-DA485ADEA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1" y="6392864"/>
            <a:ext cx="15621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799" y="161925"/>
            <a:ext cx="11280275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569381" y="1540042"/>
            <a:ext cx="11258997" cy="47564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3484382C-C109-45FE-942C-B6A129796F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ABC45AF-2DDE-4742-AE91-CD2319127B1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4E4DA42C-636E-4F25-9727-4AB6CDFD69B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ctr">
              <a:defRPr sz="1200" b="1">
                <a:solidFill>
                  <a:srgbClr val="FF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516140"/>
      </p:ext>
    </p:extLst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755465" y="-39756"/>
            <a:ext cx="4470397" cy="6922051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8338624" y="0"/>
            <a:ext cx="3874844" cy="6858000"/>
          </a:xfrm>
          <a:prstGeom prst="rect">
            <a:avLst/>
          </a:prstGeom>
          <a:gradFill flip="none" rotWithShape="1">
            <a:gsLst>
              <a:gs pos="64000">
                <a:schemeClr val="bg1">
                  <a:alpha val="35000"/>
                </a:schemeClr>
              </a:gs>
              <a:gs pos="5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68570" y="365761"/>
            <a:ext cx="10128078" cy="941605"/>
          </a:xfrm>
        </p:spPr>
        <p:txBody>
          <a:bodyPr>
            <a:normAutofit/>
          </a:bodyPr>
          <a:lstStyle>
            <a:lvl1pPr>
              <a:defRPr sz="4200" b="0" i="0"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545" y="1534079"/>
            <a:ext cx="10111409" cy="417147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1800" y="6213513"/>
            <a:ext cx="1181100" cy="342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09617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 rot="5400000" flipH="1">
            <a:off x="3516606" y="-1808363"/>
            <a:ext cx="6758986" cy="1067131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 rot="5400000">
            <a:off x="3513581" y="-1844518"/>
            <a:ext cx="5230903" cy="12205447"/>
          </a:xfrm>
          <a:prstGeom prst="rect">
            <a:avLst/>
          </a:prstGeom>
          <a:gradFill flip="none" rotWithShape="1">
            <a:gsLst>
              <a:gs pos="64000">
                <a:schemeClr val="bg1">
                  <a:alpha val="35000"/>
                </a:schemeClr>
              </a:gs>
              <a:gs pos="5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68569" y="365761"/>
            <a:ext cx="10196461" cy="941605"/>
          </a:xfrm>
        </p:spPr>
        <p:txBody>
          <a:bodyPr>
            <a:normAutofit/>
          </a:bodyPr>
          <a:lstStyle>
            <a:lvl1pPr>
              <a:defRPr sz="4200" b="0" i="0"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85545" y="1534079"/>
            <a:ext cx="10179679" cy="417147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1800" y="6213513"/>
            <a:ext cx="1181100" cy="342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35534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3829"/>
          <a:stretch/>
        </p:blipFill>
        <p:spPr>
          <a:xfrm rot="16200000" flipH="1" flipV="1">
            <a:off x="2599881" y="-2599882"/>
            <a:ext cx="6992238" cy="1219200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 rot="5400000" flipH="1" flipV="1">
            <a:off x="3938741" y="-4043515"/>
            <a:ext cx="4301068" cy="12205447"/>
          </a:xfrm>
          <a:prstGeom prst="rect">
            <a:avLst/>
          </a:prstGeom>
          <a:gradFill flip="none" rotWithShape="1">
            <a:gsLst>
              <a:gs pos="64000">
                <a:schemeClr val="bg1">
                  <a:alpha val="35000"/>
                </a:schemeClr>
              </a:gs>
              <a:gs pos="5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68569" y="365761"/>
            <a:ext cx="10314307" cy="941605"/>
          </a:xfrm>
        </p:spPr>
        <p:txBody>
          <a:bodyPr>
            <a:normAutofit/>
          </a:bodyPr>
          <a:lstStyle>
            <a:lvl1pPr>
              <a:defRPr sz="4200" b="0" i="0"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85545" y="1534079"/>
            <a:ext cx="10297331" cy="417147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1800" y="6213513"/>
            <a:ext cx="1181100" cy="342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86128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748838" y="-33130"/>
            <a:ext cx="4470397" cy="6915425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8343660" y="0"/>
            <a:ext cx="3874844" cy="6858000"/>
          </a:xfrm>
          <a:prstGeom prst="rect">
            <a:avLst/>
          </a:prstGeom>
          <a:gradFill flip="none" rotWithShape="1">
            <a:gsLst>
              <a:gs pos="64000">
                <a:schemeClr val="bg1">
                  <a:alpha val="35000"/>
                </a:schemeClr>
              </a:gs>
              <a:gs pos="5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68569" y="365761"/>
            <a:ext cx="10215579" cy="941605"/>
          </a:xfrm>
        </p:spPr>
        <p:txBody>
          <a:bodyPr>
            <a:normAutofit/>
          </a:bodyPr>
          <a:lstStyle>
            <a:lvl1pPr>
              <a:defRPr sz="4200" b="0" i="0"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545" y="1534080"/>
            <a:ext cx="10198765" cy="4073850"/>
          </a:xfrm>
        </p:spPr>
        <p:txBody>
          <a:bodyPr/>
          <a:lstStyle>
            <a:lvl1pPr marL="171450" indent="-171450">
              <a:buClr>
                <a:schemeClr val="tx1">
                  <a:lumMod val="65000"/>
                  <a:lumOff val="35000"/>
                </a:schemeClr>
              </a:buClr>
              <a:buFont typeface="Arial" charset="0"/>
              <a:buChar char="•"/>
              <a:tabLst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-24492" y="5932269"/>
            <a:ext cx="12262894" cy="925732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  <a:alpha val="90000"/>
                </a:schemeClr>
              </a:gs>
              <a:gs pos="51000">
                <a:schemeClr val="tx1">
                  <a:lumMod val="85000"/>
                  <a:lumOff val="15000"/>
                  <a:alpha val="85000"/>
                </a:schemeClr>
              </a:gs>
              <a:gs pos="100000">
                <a:schemeClr val="tx1">
                  <a:lumMod val="95000"/>
                  <a:lumOff val="5000"/>
                  <a:alpha val="90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1800" y="6205362"/>
            <a:ext cx="1190413" cy="34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62363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865" t="1972" r="15659" b="6027"/>
          <a:stretch/>
        </p:blipFill>
        <p:spPr>
          <a:xfrm>
            <a:off x="0" y="-16987"/>
            <a:ext cx="12192000" cy="6874987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604563" y="365763"/>
            <a:ext cx="10349951" cy="734907"/>
          </a:xfrm>
        </p:spPr>
        <p:txBody>
          <a:bodyPr>
            <a:normAutofit/>
          </a:bodyPr>
          <a:lstStyle>
            <a:lvl1pPr>
              <a:defRPr sz="4200" b="0" i="0"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1800" y="6213513"/>
            <a:ext cx="1181100" cy="342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62553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gradFill>
          <a:gsLst>
            <a:gs pos="100000">
              <a:schemeClr val="tx1">
                <a:lumMod val="95000"/>
                <a:lumOff val="5000"/>
              </a:schemeClr>
            </a:gs>
            <a:gs pos="2000">
              <a:schemeClr val="tx1">
                <a:lumMod val="95000"/>
                <a:lumOff val="5000"/>
              </a:schemeClr>
            </a:gs>
            <a:gs pos="50000">
              <a:schemeClr val="bg1">
                <a:lumMod val="2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865" t="1972" r="15659" b="6027"/>
          <a:stretch/>
        </p:blipFill>
        <p:spPr>
          <a:xfrm>
            <a:off x="-21600" y="0"/>
            <a:ext cx="12240000" cy="6874987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604563" y="365763"/>
            <a:ext cx="10349951" cy="734907"/>
          </a:xfrm>
        </p:spPr>
        <p:txBody>
          <a:bodyPr>
            <a:normAutofit/>
          </a:bodyPr>
          <a:lstStyle>
            <a:lvl1pPr>
              <a:defRPr sz="4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1800" y="6205362"/>
            <a:ext cx="1190413" cy="34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87665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865" t="1972" r="15659" b="6027"/>
          <a:stretch/>
        </p:blipFill>
        <p:spPr>
          <a:xfrm>
            <a:off x="-3785" y="8510"/>
            <a:ext cx="12219511" cy="687498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-24493" y="4972915"/>
            <a:ext cx="12231958" cy="1908808"/>
          </a:xfrm>
          <a:prstGeom prst="rect">
            <a:avLst/>
          </a:prstGeom>
          <a:solidFill>
            <a:srgbClr val="0D0D0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1800" y="6205362"/>
            <a:ext cx="1190413" cy="34489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hqprint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2754" y="4971141"/>
            <a:ext cx="10451940" cy="1762542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650939" y="5094143"/>
            <a:ext cx="9713091" cy="734907"/>
          </a:xfrm>
        </p:spPr>
        <p:txBody>
          <a:bodyPr>
            <a:norm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Subtitle 2"/>
          <p:cNvSpPr>
            <a:spLocks noGrp="1"/>
          </p:cNvSpPr>
          <p:nvPr>
            <p:ph type="subTitle" idx="1"/>
          </p:nvPr>
        </p:nvSpPr>
        <p:spPr>
          <a:xfrm>
            <a:off x="685542" y="5864959"/>
            <a:ext cx="8543206" cy="378264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55699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gradFill>
          <a:gsLst>
            <a:gs pos="97000">
              <a:schemeClr val="tx1">
                <a:lumMod val="95000"/>
                <a:alpha val="0"/>
              </a:schemeClr>
            </a:gs>
            <a:gs pos="2000">
              <a:schemeClr val="tx1">
                <a:lumMod val="49000"/>
                <a:lumOff val="51000"/>
                <a:alpha val="7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1800" y="6213513"/>
            <a:ext cx="1181100" cy="342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13602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Slide">
    <p:bg>
      <p:bgPr>
        <a:gradFill>
          <a:gsLst>
            <a:gs pos="100000">
              <a:schemeClr val="tx1">
                <a:lumMod val="95000"/>
                <a:alpha val="85000"/>
              </a:schemeClr>
            </a:gs>
            <a:gs pos="2000">
              <a:schemeClr val="tx1">
                <a:lumMod val="95000"/>
                <a:alpha val="85000"/>
              </a:schemeClr>
            </a:gs>
            <a:gs pos="5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5368009" cy="68824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53"/>
          <a:stretch/>
        </p:blipFill>
        <p:spPr>
          <a:xfrm rot="5400000" flipH="1">
            <a:off x="2777759" y="-2674773"/>
            <a:ext cx="6755013" cy="1234440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57150" y="5741234"/>
            <a:ext cx="12280561" cy="113175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" name="TextBox 2"/>
          <p:cNvSpPr txBox="1"/>
          <p:nvPr/>
        </p:nvSpPr>
        <p:spPr>
          <a:xfrm>
            <a:off x="3786187" y="1843088"/>
            <a:ext cx="58007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0" i="0" dirty="0">
                <a:solidFill>
                  <a:schemeClr val="bg1">
                    <a:lumMod val="85000"/>
                    <a:lumOff val="15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THANK YOU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1800" y="6205362"/>
            <a:ext cx="1190413" cy="34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9605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 Slide">
    <p:bg>
      <p:bgPr>
        <a:gradFill>
          <a:gsLst>
            <a:gs pos="100000">
              <a:srgbClr val="0D0D0D"/>
            </a:gs>
            <a:gs pos="2000">
              <a:schemeClr val="bg1">
                <a:lumMod val="98000"/>
                <a:lumOff val="2000"/>
              </a:schemeClr>
            </a:gs>
            <a:gs pos="50000">
              <a:srgbClr val="0D0D0D">
                <a:alpha val="76000"/>
                <a:lumMod val="3800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5368009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53"/>
          <a:stretch/>
        </p:blipFill>
        <p:spPr>
          <a:xfrm rot="5400000" flipH="1">
            <a:off x="2777759" y="-2674773"/>
            <a:ext cx="6755013" cy="1234440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-14990" y="5741234"/>
            <a:ext cx="12230237" cy="113175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1" name="TextBox 20"/>
          <p:cNvSpPr txBox="1"/>
          <p:nvPr/>
        </p:nvSpPr>
        <p:spPr>
          <a:xfrm>
            <a:off x="3786187" y="1843088"/>
            <a:ext cx="58007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0" i="0" dirty="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rPr>
              <a:t>THANK YOU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1800" y="6205362"/>
            <a:ext cx="1190413" cy="34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897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baground2-01.png">
            <a:extLst>
              <a:ext uri="{FF2B5EF4-FFF2-40B4-BE49-F238E27FC236}">
                <a16:creationId xmlns:a16="http://schemas.microsoft.com/office/drawing/2014/main" id="{661CAE09-E5AA-47E3-8748-CDE6DEAB51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58799" y="161925"/>
            <a:ext cx="11280275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569381" y="1540042"/>
            <a:ext cx="11258997" cy="47564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AC6EE95C-2F07-4F3C-8BAD-0F48C2569A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ABC45AF-2DDE-4742-AE91-CD2319127B1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5F6B66FA-CB18-4686-AA0A-55967B279C8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ctr">
              <a:defRPr sz="1200" b="1">
                <a:solidFill>
                  <a:srgbClr val="FF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110394"/>
      </p:ext>
    </p:extLst>
  </p:cSld>
  <p:clrMapOvr>
    <a:masterClrMapping/>
  </p:clrMapOvr>
  <p:transition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799" y="161925"/>
            <a:ext cx="11280275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569381" y="1540042"/>
            <a:ext cx="11258997" cy="47564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3484382C-C109-45FE-942C-B6A129796F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ABC45AF-2DDE-4742-AE91-CD2319127B1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4E4DA42C-636E-4F25-9727-4AB6CDFD69B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ctr">
              <a:defRPr sz="1200" b="1">
                <a:solidFill>
                  <a:srgbClr val="FF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3661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baground2-01.png">
            <a:extLst>
              <a:ext uri="{FF2B5EF4-FFF2-40B4-BE49-F238E27FC236}">
                <a16:creationId xmlns:a16="http://schemas.microsoft.com/office/drawing/2014/main" id="{E11591A3-EB0A-4DCE-910E-0BBA4685DC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orange.png">
            <a:extLst>
              <a:ext uri="{FF2B5EF4-FFF2-40B4-BE49-F238E27FC236}">
                <a16:creationId xmlns:a16="http://schemas.microsoft.com/office/drawing/2014/main" id="{31F21A09-75B6-4470-B3C4-3394C595B4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1" y="6392864"/>
            <a:ext cx="15621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58799" y="161925"/>
            <a:ext cx="11280275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3"/>
          <p:cNvSpPr>
            <a:spLocks noGrp="1"/>
          </p:cNvSpPr>
          <p:nvPr>
            <p:ph sz="quarter" idx="10"/>
          </p:nvPr>
        </p:nvSpPr>
        <p:spPr>
          <a:xfrm>
            <a:off x="569381" y="1540042"/>
            <a:ext cx="11258997" cy="47564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665790CD-2C49-4AB3-96C5-DC4ADFDD29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ABC45AF-2DDE-4742-AE91-CD2319127B1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EF88B8C6-3094-4D75-AE1C-C400D0939CC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ctr">
              <a:defRPr sz="1200" b="1">
                <a:solidFill>
                  <a:srgbClr val="FF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567300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baground3-01.png">
            <a:extLst>
              <a:ext uri="{FF2B5EF4-FFF2-40B4-BE49-F238E27FC236}">
                <a16:creationId xmlns:a16="http://schemas.microsoft.com/office/drawing/2014/main" id="{9C7D08BC-2040-4527-B3F5-C7760C49AE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561474"/>
            <a:ext cx="8654473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quarter" idx="10"/>
          </p:nvPr>
        </p:nvSpPr>
        <p:spPr>
          <a:xfrm>
            <a:off x="569382" y="2057400"/>
            <a:ext cx="11205524" cy="4281488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8B1C021E-8C98-4974-8244-BCA5F607C0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ABC45AF-2DDE-4742-AE91-CD2319127B1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567840DE-1D28-4EC7-BBBA-1DE22B637CB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ctr">
              <a:defRPr sz="1200" b="1">
                <a:solidFill>
                  <a:srgbClr val="FF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523534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orange.png">
            <a:extLst>
              <a:ext uri="{FF2B5EF4-FFF2-40B4-BE49-F238E27FC236}">
                <a16:creationId xmlns:a16="http://schemas.microsoft.com/office/drawing/2014/main" id="{A8168CF1-C9E8-446F-8D4F-1B5238605E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1" y="6392864"/>
            <a:ext cx="15621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EA405911-0B9F-4272-A2BD-7D43C80E85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ABC45AF-2DDE-4742-AE91-CD2319127B1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C7696BD9-CA43-43DF-9EC7-F4ED43548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200" b="1">
                <a:solidFill>
                  <a:srgbClr val="FF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210255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989B951B-04C1-4100-9E2B-0234525DB9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ABC45AF-2DDE-4742-AE91-CD2319127B1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8D68009C-E87D-4365-B2B5-A30900FD0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160760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414EE37F-8954-44F7-9FB1-6B32CEE847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9" r="30679" b="47267"/>
          <a:stretch>
            <a:fillRect/>
          </a:stretch>
        </p:blipFill>
        <p:spPr bwMode="auto">
          <a:xfrm>
            <a:off x="3251200" y="0"/>
            <a:ext cx="8940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F906B6E7-A719-4BA6-AB17-025187FA2D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ABC45AF-2DDE-4742-AE91-CD2319127B1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FDDB9D43-CA27-4B16-B4AC-CA70647A9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200" b="1">
                <a:solidFill>
                  <a:srgbClr val="FF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273209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23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67BD52-3AD2-40ED-B778-8A6A3B73A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533400"/>
            <a:ext cx="8655051" cy="1143000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6F75FD22-4FE5-4B14-A9B9-0DC8DBB571E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711200" y="1989138"/>
            <a:ext cx="10160000" cy="418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5126726-BEF5-4DE5-A0C7-4C54BF191D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0284" y="6419851"/>
            <a:ext cx="109008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</a:defRPr>
            </a:lvl1pPr>
          </a:lstStyle>
          <a:p>
            <a:fld id="{9ABC45AF-2DDE-4742-AE91-CD2319127B1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8700162F-9BEE-49FF-8695-3CE594B9DC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42778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1">
                <a:solidFill>
                  <a:srgbClr val="FF0000"/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1976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ransition spd="med">
    <p:fade/>
  </p:transition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kern="1200" cap="all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11163" indent="-342900" algn="l" rtl="0" eaLnBrk="1" fontAlgn="base" hangingPunct="1">
        <a:spcBef>
          <a:spcPts val="700"/>
        </a:spcBef>
        <a:spcAft>
          <a:spcPct val="0"/>
        </a:spcAft>
        <a:buClr>
          <a:schemeClr val="bg1"/>
        </a:buClr>
        <a:buSzPct val="85000"/>
        <a:buFont typeface="Arial" panose="020B0604020202020204" pitchFamily="34" charset="0"/>
        <a:buChar char="•"/>
        <a:defRPr sz="2200" kern="1200">
          <a:solidFill>
            <a:srgbClr val="000000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73050" algn="l" rtl="0" eaLnBrk="1" fontAlgn="base" hangingPunct="1">
        <a:spcBef>
          <a:spcPts val="300"/>
        </a:spcBef>
        <a:spcAft>
          <a:spcPct val="0"/>
        </a:spcAft>
        <a:buClr>
          <a:schemeClr val="bg1"/>
        </a:buClr>
        <a:buSzPct val="85000"/>
        <a:buFont typeface="Arial" panose="020B0604020202020204" pitchFamily="34" charset="0"/>
        <a:buChar char="•"/>
        <a:defRPr sz="1700" kern="1200">
          <a:solidFill>
            <a:srgbClr val="000000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73050" algn="l" rtl="0" eaLnBrk="1" fontAlgn="base" hangingPunct="1">
        <a:spcBef>
          <a:spcPts val="300"/>
        </a:spcBef>
        <a:spcAft>
          <a:spcPct val="0"/>
        </a:spcAft>
        <a:buClr>
          <a:schemeClr val="bg1"/>
        </a:buClr>
        <a:buSzPct val="85000"/>
        <a:buFont typeface="Arial" panose="020B0604020202020204" pitchFamily="34" charset="0"/>
        <a:buChar char="•"/>
        <a:defRPr sz="1500" kern="1200">
          <a:solidFill>
            <a:srgbClr val="000000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73050" algn="l" rtl="0" eaLnBrk="1" fontAlgn="base" hangingPunct="1">
        <a:spcBef>
          <a:spcPts val="700"/>
        </a:spcBef>
        <a:spcAft>
          <a:spcPct val="0"/>
        </a:spcAft>
        <a:buClr>
          <a:srgbClr val="BFB9B9"/>
        </a:buClr>
        <a:buSzPct val="85000"/>
        <a:buFont typeface="Wingdings 3" panose="05040102010807070707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73050" algn="l" rtl="0" eaLnBrk="1" fontAlgn="base" hangingPunct="1">
        <a:spcBef>
          <a:spcPts val="700"/>
        </a:spcBef>
        <a:spcAft>
          <a:spcPct val="0"/>
        </a:spcAft>
        <a:buClr>
          <a:srgbClr val="BFB9B9"/>
        </a:buClr>
        <a:buSzPct val="85000"/>
        <a:buFont typeface="Wingdings 3" panose="05040102010807070707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67BD52-3AD2-40ED-B778-8A6A3B73A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533400"/>
            <a:ext cx="8655051" cy="1143000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6F75FD22-4FE5-4B14-A9B9-0DC8DBB571E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711200" y="1989138"/>
            <a:ext cx="10160000" cy="418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5126726-BEF5-4DE5-A0C7-4C54BF191D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0284" y="6419851"/>
            <a:ext cx="109008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</a:defRPr>
            </a:lvl1pPr>
          </a:lstStyle>
          <a:p>
            <a:fld id="{9ABC45AF-2DDE-4742-AE91-CD2319127B1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8700162F-9BEE-49FF-8695-3CE594B9DC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42778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1">
                <a:solidFill>
                  <a:srgbClr val="FF0000"/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5013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</p:sldLayoutIdLst>
  <p:transition spd="med">
    <p:fade/>
  </p:transition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kern="1200" cap="all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11163" indent="-342900" algn="l" rtl="0" eaLnBrk="1" fontAlgn="base" hangingPunct="1">
        <a:spcBef>
          <a:spcPts val="700"/>
        </a:spcBef>
        <a:spcAft>
          <a:spcPct val="0"/>
        </a:spcAft>
        <a:buClr>
          <a:schemeClr val="bg1"/>
        </a:buClr>
        <a:buSzPct val="85000"/>
        <a:buFont typeface="Arial" panose="020B0604020202020204" pitchFamily="34" charset="0"/>
        <a:buChar char="•"/>
        <a:defRPr sz="2200" kern="1200">
          <a:solidFill>
            <a:srgbClr val="000000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73050" algn="l" rtl="0" eaLnBrk="1" fontAlgn="base" hangingPunct="1">
        <a:spcBef>
          <a:spcPts val="300"/>
        </a:spcBef>
        <a:spcAft>
          <a:spcPct val="0"/>
        </a:spcAft>
        <a:buClr>
          <a:schemeClr val="bg1"/>
        </a:buClr>
        <a:buSzPct val="85000"/>
        <a:buFont typeface="Arial" panose="020B0604020202020204" pitchFamily="34" charset="0"/>
        <a:buChar char="•"/>
        <a:defRPr sz="1700" kern="1200">
          <a:solidFill>
            <a:srgbClr val="000000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73050" algn="l" rtl="0" eaLnBrk="1" fontAlgn="base" hangingPunct="1">
        <a:spcBef>
          <a:spcPts val="300"/>
        </a:spcBef>
        <a:spcAft>
          <a:spcPct val="0"/>
        </a:spcAft>
        <a:buClr>
          <a:schemeClr val="bg1"/>
        </a:buClr>
        <a:buSzPct val="85000"/>
        <a:buFont typeface="Arial" panose="020B0604020202020204" pitchFamily="34" charset="0"/>
        <a:buChar char="•"/>
        <a:defRPr sz="1500" kern="1200">
          <a:solidFill>
            <a:srgbClr val="000000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73050" algn="l" rtl="0" eaLnBrk="1" fontAlgn="base" hangingPunct="1">
        <a:spcBef>
          <a:spcPts val="700"/>
        </a:spcBef>
        <a:spcAft>
          <a:spcPct val="0"/>
        </a:spcAft>
        <a:buClr>
          <a:srgbClr val="BFB9B9"/>
        </a:buClr>
        <a:buSzPct val="85000"/>
        <a:buFont typeface="Wingdings 3" panose="05040102010807070707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73050" algn="l" rtl="0" eaLnBrk="1" fontAlgn="base" hangingPunct="1">
        <a:spcBef>
          <a:spcPts val="700"/>
        </a:spcBef>
        <a:spcAft>
          <a:spcPct val="0"/>
        </a:spcAft>
        <a:buClr>
          <a:srgbClr val="BFB9B9"/>
        </a:buClr>
        <a:buSzPct val="85000"/>
        <a:buFont typeface="Wingdings 3" panose="05040102010807070707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67BD52-3AD2-40ED-B778-8A6A3B73A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533400"/>
            <a:ext cx="8655051" cy="1143000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6F75FD22-4FE5-4B14-A9B9-0DC8DBB571E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711200" y="1989138"/>
            <a:ext cx="10160000" cy="418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5126726-BEF5-4DE5-A0C7-4C54BF191D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0284" y="6419851"/>
            <a:ext cx="109008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</a:defRPr>
            </a:lvl1pPr>
          </a:lstStyle>
          <a:p>
            <a:fld id="{9ABC45AF-2DDE-4742-AE91-CD2319127B1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8700162F-9BEE-49FF-8695-3CE594B9DC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42778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1">
                <a:solidFill>
                  <a:srgbClr val="FF0000"/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4920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</p:sldLayoutIdLst>
  <p:transition spd="med">
    <p:fade/>
  </p:transition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kern="1200" cap="all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11163" indent="-342900" algn="l" rtl="0" eaLnBrk="1" fontAlgn="base" hangingPunct="1">
        <a:spcBef>
          <a:spcPts val="700"/>
        </a:spcBef>
        <a:spcAft>
          <a:spcPct val="0"/>
        </a:spcAft>
        <a:buClr>
          <a:schemeClr val="bg1"/>
        </a:buClr>
        <a:buSzPct val="85000"/>
        <a:buFont typeface="Arial" panose="020B0604020202020204" pitchFamily="34" charset="0"/>
        <a:buChar char="•"/>
        <a:defRPr sz="2200" kern="1200">
          <a:solidFill>
            <a:srgbClr val="000000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73050" algn="l" rtl="0" eaLnBrk="1" fontAlgn="base" hangingPunct="1">
        <a:spcBef>
          <a:spcPts val="300"/>
        </a:spcBef>
        <a:spcAft>
          <a:spcPct val="0"/>
        </a:spcAft>
        <a:buClr>
          <a:schemeClr val="bg1"/>
        </a:buClr>
        <a:buSzPct val="85000"/>
        <a:buFont typeface="Arial" panose="020B0604020202020204" pitchFamily="34" charset="0"/>
        <a:buChar char="•"/>
        <a:defRPr sz="1700" kern="1200">
          <a:solidFill>
            <a:srgbClr val="000000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73050" algn="l" rtl="0" eaLnBrk="1" fontAlgn="base" hangingPunct="1">
        <a:spcBef>
          <a:spcPts val="300"/>
        </a:spcBef>
        <a:spcAft>
          <a:spcPct val="0"/>
        </a:spcAft>
        <a:buClr>
          <a:schemeClr val="bg1"/>
        </a:buClr>
        <a:buSzPct val="85000"/>
        <a:buFont typeface="Arial" panose="020B0604020202020204" pitchFamily="34" charset="0"/>
        <a:buChar char="•"/>
        <a:defRPr sz="1500" kern="1200">
          <a:solidFill>
            <a:srgbClr val="000000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73050" algn="l" rtl="0" eaLnBrk="1" fontAlgn="base" hangingPunct="1">
        <a:spcBef>
          <a:spcPts val="700"/>
        </a:spcBef>
        <a:spcAft>
          <a:spcPct val="0"/>
        </a:spcAft>
        <a:buClr>
          <a:srgbClr val="BFB9B9"/>
        </a:buClr>
        <a:buSzPct val="85000"/>
        <a:buFont typeface="Wingdings 3" panose="05040102010807070707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73050" algn="l" rtl="0" eaLnBrk="1" fontAlgn="base" hangingPunct="1">
        <a:spcBef>
          <a:spcPts val="700"/>
        </a:spcBef>
        <a:spcAft>
          <a:spcPct val="0"/>
        </a:spcAft>
        <a:buClr>
          <a:srgbClr val="BFB9B9"/>
        </a:buClr>
        <a:buSzPct val="85000"/>
        <a:buFont typeface="Wingdings 3" panose="05040102010807070707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1914" y="365760"/>
            <a:ext cx="9842599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8890" y="1828802"/>
            <a:ext cx="9825623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2926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</p:sldLayoutIdLst>
  <p:transition spd="med">
    <p:fade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 cap="all" spc="-50" baseline="0">
          <a:solidFill>
            <a:schemeClr val="tx1">
              <a:lumMod val="75000"/>
              <a:lumOff val="25000"/>
            </a:schemeClr>
          </a:solidFill>
          <a:latin typeface="Calibri Light" charset="0"/>
          <a:ea typeface="Calibri Light" charset="0"/>
          <a:cs typeface="Calibri Light" charset="0"/>
        </a:defRPr>
      </a:lvl1pPr>
    </p:titleStyle>
    <p:bodyStyle>
      <a:lvl1pPr marL="0" indent="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None/>
        <a:defRPr sz="1800" b="0" i="0" kern="1200" spc="10" baseline="0">
          <a:solidFill>
            <a:schemeClr val="tx1">
              <a:lumMod val="75000"/>
              <a:lumOff val="25000"/>
            </a:schemeClr>
          </a:solidFill>
          <a:latin typeface="Calibri Light" charset="0"/>
          <a:ea typeface="Calibri Light" charset="0"/>
          <a:cs typeface="Calibri Light" charset="0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tx1">
            <a:lumMod val="50000"/>
            <a:lumOff val="50000"/>
          </a:schemeClr>
        </a:buClr>
        <a:buSzPct val="80000"/>
        <a:buFont typeface="AppleSymbols" charset="0"/>
        <a:buChar char="⎼"/>
        <a:defRPr sz="1600" b="0" i="0" kern="1200">
          <a:solidFill>
            <a:schemeClr val="tx1">
              <a:lumMod val="75000"/>
              <a:lumOff val="25000"/>
            </a:schemeClr>
          </a:solidFill>
          <a:latin typeface="Calibri Light" charset="0"/>
          <a:ea typeface="Calibri Light" charset="0"/>
          <a:cs typeface="Calibri Light" charset="0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tx1">
            <a:lumMod val="50000"/>
            <a:lumOff val="50000"/>
          </a:schemeClr>
        </a:buClr>
        <a:buSzPct val="75000"/>
        <a:buFont typeface="AppleSymbols" charset="0"/>
        <a:buChar char="⎼"/>
        <a:defRPr sz="1400" b="0" i="0" kern="1200">
          <a:solidFill>
            <a:schemeClr val="tx1">
              <a:lumMod val="75000"/>
              <a:lumOff val="25000"/>
            </a:schemeClr>
          </a:solidFill>
          <a:latin typeface="Calibri Light" charset="0"/>
          <a:ea typeface="Calibri Light" charset="0"/>
          <a:cs typeface="Calibri Light" charset="0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9.png"/><Relationship Id="rId5" Type="http://schemas.openxmlformats.org/officeDocument/2006/relationships/image" Target="../media/image29.png"/><Relationship Id="rId4" Type="http://schemas.openxmlformats.org/officeDocument/2006/relationships/hyperlink" Target="https://www.remix3d.com/details/0000000900000000801d864900000000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0.png"/><Relationship Id="rId5" Type="http://schemas.openxmlformats.org/officeDocument/2006/relationships/image" Target="../media/image30.png"/><Relationship Id="rId4" Type="http://schemas.openxmlformats.org/officeDocument/2006/relationships/hyperlink" Target="https://www.remix3d.com/details/0000000900000000801d864900000000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emix3d.com/details/00000009000000008090eb2300000000" TargetMode="External"/><Relationship Id="rId3" Type="http://schemas.microsoft.com/office/2017/06/relationships/model3d" Target="../media/model3d1.glb"/><Relationship Id="rId7" Type="http://schemas.microsoft.com/office/2017/06/relationships/model3d" Target="../media/model3d2.glb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9.png"/><Relationship Id="rId5" Type="http://schemas.openxmlformats.org/officeDocument/2006/relationships/image" Target="../media/image29.png"/><Relationship Id="rId10" Type="http://schemas.openxmlformats.org/officeDocument/2006/relationships/image" Target="../media/image31.png"/><Relationship Id="rId4" Type="http://schemas.openxmlformats.org/officeDocument/2006/relationships/hyperlink" Target="https://www.remix3d.com/details/0000000900000000801d864900000000" TargetMode="External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0.png"/><Relationship Id="rId5" Type="http://schemas.openxmlformats.org/officeDocument/2006/relationships/hyperlink" Target="https://www.remix3d.com/details/0000000900000000801d864900000000" TargetMode="External"/><Relationship Id="rId4" Type="http://schemas.microsoft.com/office/2017/06/relationships/model3d" Target="../media/model3d1.glb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0.png"/><Relationship Id="rId5" Type="http://schemas.openxmlformats.org/officeDocument/2006/relationships/hyperlink" Target="https://www.remix3d.com/details/0000000900000000801d864900000000" TargetMode="External"/><Relationship Id="rId4" Type="http://schemas.microsoft.com/office/2017/06/relationships/model3d" Target="../media/model3d1.glb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0.png"/><Relationship Id="rId5" Type="http://schemas.openxmlformats.org/officeDocument/2006/relationships/hyperlink" Target="https://www.remix3d.com/details/0000000900000000801d864900000000" TargetMode="External"/><Relationship Id="rId4" Type="http://schemas.microsoft.com/office/2017/06/relationships/model3d" Target="../media/model3d1.glb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0D0D0D"/>
            </a:gs>
            <a:gs pos="2000">
              <a:schemeClr val="bg1">
                <a:lumMod val="95000"/>
                <a:lumOff val="5000"/>
              </a:schemeClr>
            </a:gs>
            <a:gs pos="52000">
              <a:srgbClr val="0D0D0D">
                <a:lumMod val="38000"/>
                <a:alpha val="7600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D0BC6-1F02-4968-BA4C-44BA7D038F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7419" y="1365260"/>
            <a:ext cx="10779506" cy="4627418"/>
          </a:xfrm>
          <a:solidFill>
            <a:schemeClr val="bg2">
              <a:alpha val="0"/>
            </a:schemeClr>
          </a:solidFill>
        </p:spPr>
        <p:txBody>
          <a:bodyPr>
            <a:noAutofit/>
          </a:bodyPr>
          <a:lstStyle/>
          <a:p>
            <a:r>
              <a:rPr lang="en-US" sz="3600" dirty="0"/>
              <a:t>Extending SI Perf in Right-Angle VNX Connectors Using Ground Mode Resonance Suppression</a:t>
            </a:r>
            <a:br>
              <a:rPr lang="en-US" sz="3600" dirty="0"/>
            </a:br>
            <a:r>
              <a:rPr lang="en-US" sz="2800" dirty="0"/>
              <a:t>Presented by:  Burrell Best</a:t>
            </a:r>
            <a:br>
              <a:rPr lang="en-US" sz="2400" dirty="0"/>
            </a:br>
            <a:r>
              <a:rPr lang="en-US" sz="1800" dirty="0"/>
              <a:t>VSO Meeting - San Pedro, CA - July 2018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 </a:t>
            </a:r>
            <a:br>
              <a:rPr lang="en-US" sz="3600" dirty="0"/>
            </a:b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615021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CEF10-75A8-4591-A706-D00CAE8E1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Test Board Wiring Diagram</a:t>
            </a:r>
          </a:p>
        </p:txBody>
      </p:sp>
      <p:graphicFrame>
        <p:nvGraphicFramePr>
          <p:cNvPr id="15" name="Content Placeholder 14">
            <a:extLst>
              <a:ext uri="{FF2B5EF4-FFF2-40B4-BE49-F238E27FC236}">
                <a16:creationId xmlns:a16="http://schemas.microsoft.com/office/drawing/2014/main" id="{B9031891-C46B-467D-939E-80B171F31BE0}"/>
              </a:ext>
            </a:extLst>
          </p:cNvPr>
          <p:cNvGraphicFramePr>
            <a:graphicFrameLocks noGrp="1"/>
          </p:cNvGraphicFramePr>
          <p:nvPr>
            <p:ph sz="quarter" idx="10"/>
            <p:extLst/>
          </p:nvPr>
        </p:nvGraphicFramePr>
        <p:xfrm>
          <a:off x="7252290" y="1470019"/>
          <a:ext cx="4028200" cy="24897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1520">
                  <a:extLst>
                    <a:ext uri="{9D8B030D-6E8A-4147-A177-3AD203B41FA5}">
                      <a16:colId xmlns:a16="http://schemas.microsoft.com/office/drawing/2014/main" val="2757707107"/>
                    </a:ext>
                  </a:extLst>
                </a:gridCol>
                <a:gridCol w="601520">
                  <a:extLst>
                    <a:ext uri="{9D8B030D-6E8A-4147-A177-3AD203B41FA5}">
                      <a16:colId xmlns:a16="http://schemas.microsoft.com/office/drawing/2014/main" val="2367500535"/>
                    </a:ext>
                  </a:extLst>
                </a:gridCol>
                <a:gridCol w="601520">
                  <a:extLst>
                    <a:ext uri="{9D8B030D-6E8A-4147-A177-3AD203B41FA5}">
                      <a16:colId xmlns:a16="http://schemas.microsoft.com/office/drawing/2014/main" val="3221354088"/>
                    </a:ext>
                  </a:extLst>
                </a:gridCol>
                <a:gridCol w="601520">
                  <a:extLst>
                    <a:ext uri="{9D8B030D-6E8A-4147-A177-3AD203B41FA5}">
                      <a16:colId xmlns:a16="http://schemas.microsoft.com/office/drawing/2014/main" val="324435864"/>
                    </a:ext>
                  </a:extLst>
                </a:gridCol>
                <a:gridCol w="513325">
                  <a:extLst>
                    <a:ext uri="{9D8B030D-6E8A-4147-A177-3AD203B41FA5}">
                      <a16:colId xmlns:a16="http://schemas.microsoft.com/office/drawing/2014/main" val="2097584186"/>
                    </a:ext>
                  </a:extLst>
                </a:gridCol>
                <a:gridCol w="504324">
                  <a:extLst>
                    <a:ext uri="{9D8B030D-6E8A-4147-A177-3AD203B41FA5}">
                      <a16:colId xmlns:a16="http://schemas.microsoft.com/office/drawing/2014/main" val="3617083863"/>
                    </a:ext>
                  </a:extLst>
                </a:gridCol>
                <a:gridCol w="604471">
                  <a:extLst>
                    <a:ext uri="{9D8B030D-6E8A-4147-A177-3AD203B41FA5}">
                      <a16:colId xmlns:a16="http://schemas.microsoft.com/office/drawing/2014/main" val="1232169632"/>
                    </a:ext>
                  </a:extLst>
                </a:gridCol>
              </a:tblGrid>
              <a:tr h="281651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Row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7132731"/>
                  </a:ext>
                </a:extLst>
              </a:tr>
              <a:tr h="134722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NC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NC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gnd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gnd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NC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NC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9181993"/>
                  </a:ext>
                </a:extLst>
              </a:tr>
              <a:tr h="248454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gnd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gnd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p207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p199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gnd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gnd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2319327"/>
                  </a:ext>
                </a:extLst>
              </a:tr>
              <a:tr h="281651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p222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p214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gnd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gnd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gnd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gnd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883811"/>
                  </a:ext>
                </a:extLst>
              </a:tr>
              <a:tr h="281651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gnd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gnd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p205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p197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gnd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gnd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5755882"/>
                  </a:ext>
                </a:extLst>
              </a:tr>
              <a:tr h="281651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NC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NC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gnd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gnd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ill Sans MT"/>
                          <a:ea typeface="+mn-ea"/>
                          <a:cs typeface="+mn-cs"/>
                        </a:rPr>
                        <a:t>NC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ill Sans MT"/>
                          <a:ea typeface="+mn-ea"/>
                          <a:cs typeface="+mn-cs"/>
                        </a:rPr>
                        <a:t>NC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8694331"/>
                  </a:ext>
                </a:extLst>
              </a:tr>
              <a:tr h="281651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NC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NC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NC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NC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ill Sans MT"/>
                          <a:ea typeface="+mn-ea"/>
                          <a:cs typeface="+mn-cs"/>
                        </a:rPr>
                        <a:t>NC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ill Sans MT"/>
                          <a:ea typeface="+mn-ea"/>
                          <a:cs typeface="+mn-cs"/>
                        </a:rPr>
                        <a:t>NC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8788727"/>
                  </a:ext>
                </a:extLst>
              </a:tr>
              <a:tr h="281651"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2755425"/>
                  </a:ext>
                </a:extLst>
              </a:tr>
              <a:tr h="281651"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4049013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3D2DD4C5-9EA0-4C32-A3A7-1C0997E79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4665" y="4357638"/>
            <a:ext cx="4106956" cy="229463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9C9A56A-C6C3-48CD-AF04-F135913F22BE}"/>
              </a:ext>
            </a:extLst>
          </p:cNvPr>
          <p:cNvSpPr txBox="1"/>
          <p:nvPr/>
        </p:nvSpPr>
        <p:spPr>
          <a:xfrm>
            <a:off x="448987" y="1318537"/>
            <a:ext cx="63430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Signaling order ‘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SS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GG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SS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’ and ‘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GG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SS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GG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’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Electrical length increases from row A to H 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C7EFF65-FFA0-4C18-B4C9-50FF3792FFB3}"/>
              </a:ext>
            </a:extLst>
          </p:cNvPr>
          <p:cNvSpPr/>
          <p:nvPr/>
        </p:nvSpPr>
        <p:spPr>
          <a:xfrm>
            <a:off x="7760494" y="5725244"/>
            <a:ext cx="223838" cy="2047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280BB16-B7B4-4920-9EB5-800B8A19C315}"/>
              </a:ext>
            </a:extLst>
          </p:cNvPr>
          <p:cNvSpPr/>
          <p:nvPr/>
        </p:nvSpPr>
        <p:spPr>
          <a:xfrm>
            <a:off x="7569994" y="5469731"/>
            <a:ext cx="45719" cy="95250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97B1899-A649-42B5-8EA4-F7982F537B2E}"/>
              </a:ext>
            </a:extLst>
          </p:cNvPr>
          <p:cNvSpPr/>
          <p:nvPr/>
        </p:nvSpPr>
        <p:spPr>
          <a:xfrm>
            <a:off x="7676580" y="5504955"/>
            <a:ext cx="45719" cy="95250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A6D0477-9DE6-47D5-A3FD-233ABEFF20EC}"/>
              </a:ext>
            </a:extLst>
          </p:cNvPr>
          <p:cNvSpPr/>
          <p:nvPr/>
        </p:nvSpPr>
        <p:spPr>
          <a:xfrm>
            <a:off x="7796213" y="5317331"/>
            <a:ext cx="45719" cy="952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FA2D5AE-DB6D-401A-B04B-287E774DBBB1}"/>
              </a:ext>
            </a:extLst>
          </p:cNvPr>
          <p:cNvSpPr/>
          <p:nvPr/>
        </p:nvSpPr>
        <p:spPr>
          <a:xfrm>
            <a:off x="7910513" y="5357812"/>
            <a:ext cx="45719" cy="952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08DCB84-3986-4395-AE15-27092062A02E}"/>
              </a:ext>
            </a:extLst>
          </p:cNvPr>
          <p:cNvSpPr/>
          <p:nvPr/>
        </p:nvSpPr>
        <p:spPr>
          <a:xfrm>
            <a:off x="7796212" y="5760244"/>
            <a:ext cx="45719" cy="952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6EBFE2B-BFEE-4F9A-8D41-DFB94E7692A8}"/>
              </a:ext>
            </a:extLst>
          </p:cNvPr>
          <p:cNvSpPr/>
          <p:nvPr/>
        </p:nvSpPr>
        <p:spPr>
          <a:xfrm>
            <a:off x="7905138" y="5784650"/>
            <a:ext cx="45719" cy="952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65027A2-8CEE-42A7-969F-BEBC631FB88A}"/>
              </a:ext>
            </a:extLst>
          </p:cNvPr>
          <p:cNvSpPr/>
          <p:nvPr/>
        </p:nvSpPr>
        <p:spPr>
          <a:xfrm>
            <a:off x="7760494" y="5281971"/>
            <a:ext cx="223838" cy="2047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4F5A692-598F-4478-991A-137C48F30F77}"/>
              </a:ext>
            </a:extLst>
          </p:cNvPr>
          <p:cNvSpPr/>
          <p:nvPr/>
        </p:nvSpPr>
        <p:spPr>
          <a:xfrm>
            <a:off x="7540466" y="5431629"/>
            <a:ext cx="223838" cy="2047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F2BDD2D-E94E-4F4A-87AF-148F25D756FE}"/>
              </a:ext>
            </a:extLst>
          </p:cNvPr>
          <p:cNvSpPr/>
          <p:nvPr/>
        </p:nvSpPr>
        <p:spPr>
          <a:xfrm>
            <a:off x="7676580" y="5501744"/>
            <a:ext cx="45719" cy="952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E2DF914-C8FD-4278-9D9B-100FDEEA4BB5}"/>
              </a:ext>
            </a:extLst>
          </p:cNvPr>
          <p:cNvSpPr/>
          <p:nvPr/>
        </p:nvSpPr>
        <p:spPr>
          <a:xfrm>
            <a:off x="7568137" y="5469731"/>
            <a:ext cx="45719" cy="952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E801C2-EE94-49CC-9D61-2C6DC254048E}"/>
              </a:ext>
            </a:extLst>
          </p:cNvPr>
          <p:cNvSpPr txBox="1"/>
          <p:nvPr/>
        </p:nvSpPr>
        <p:spPr>
          <a:xfrm>
            <a:off x="7215188" y="4689795"/>
            <a:ext cx="2644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H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A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3FE55DF-00DB-4F02-9B79-168F50385493}"/>
              </a:ext>
            </a:extLst>
          </p:cNvPr>
          <p:cNvCxnSpPr>
            <a:cxnSpLocks/>
          </p:cNvCxnSpPr>
          <p:nvPr/>
        </p:nvCxnSpPr>
        <p:spPr>
          <a:xfrm flipV="1">
            <a:off x="7391875" y="5038928"/>
            <a:ext cx="0" cy="10214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F1E476E2-C844-4019-9669-CB5192251D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8112" y="2363873"/>
            <a:ext cx="4717621" cy="423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170589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BD04B-08B3-440C-AEB4-62B7F1E8E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663" y="2855575"/>
            <a:ext cx="10349951" cy="734907"/>
          </a:xfrm>
        </p:spPr>
        <p:txBody>
          <a:bodyPr anchor="ctr"/>
          <a:lstStyle/>
          <a:p>
            <a:pPr algn="ctr"/>
            <a:r>
              <a:rPr lang="en-US" dirty="0"/>
              <a:t>PCIe Simulation Performance Summary</a:t>
            </a:r>
          </a:p>
        </p:txBody>
      </p:sp>
    </p:spTree>
    <p:extLst>
      <p:ext uri="{BB962C8B-B14F-4D97-AF65-F5344CB8AC3E}">
        <p14:creationId xmlns:p14="http://schemas.microsoft.com/office/powerpoint/2010/main" val="1250575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3D278-7F24-431F-925E-6C30633E2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PCIE Gen4 (FR4) –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xTalk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Simulation</a:t>
            </a:r>
            <a:endParaRPr lang="en-US" dirty="0"/>
          </a:p>
        </p:txBody>
      </p:sp>
      <p:graphicFrame>
        <p:nvGraphicFramePr>
          <p:cNvPr id="3" name="Content Placeholder 14">
            <a:extLst>
              <a:ext uri="{FF2B5EF4-FFF2-40B4-BE49-F238E27FC236}">
                <a16:creationId xmlns:a16="http://schemas.microsoft.com/office/drawing/2014/main" id="{BAF35A6F-318A-4F55-9B70-878FA4BB51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9257142"/>
              </p:ext>
            </p:extLst>
          </p:nvPr>
        </p:nvGraphicFramePr>
        <p:xfrm>
          <a:off x="7554911" y="3726152"/>
          <a:ext cx="3858950" cy="19264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9118">
                  <a:extLst>
                    <a:ext uri="{9D8B030D-6E8A-4147-A177-3AD203B41FA5}">
                      <a16:colId xmlns:a16="http://schemas.microsoft.com/office/drawing/2014/main" val="2757707107"/>
                    </a:ext>
                  </a:extLst>
                </a:gridCol>
                <a:gridCol w="559118">
                  <a:extLst>
                    <a:ext uri="{9D8B030D-6E8A-4147-A177-3AD203B41FA5}">
                      <a16:colId xmlns:a16="http://schemas.microsoft.com/office/drawing/2014/main" val="2367500535"/>
                    </a:ext>
                  </a:extLst>
                </a:gridCol>
                <a:gridCol w="559118">
                  <a:extLst>
                    <a:ext uri="{9D8B030D-6E8A-4147-A177-3AD203B41FA5}">
                      <a16:colId xmlns:a16="http://schemas.microsoft.com/office/drawing/2014/main" val="3221354088"/>
                    </a:ext>
                  </a:extLst>
                </a:gridCol>
                <a:gridCol w="601520">
                  <a:extLst>
                    <a:ext uri="{9D8B030D-6E8A-4147-A177-3AD203B41FA5}">
                      <a16:colId xmlns:a16="http://schemas.microsoft.com/office/drawing/2014/main" val="324435864"/>
                    </a:ext>
                  </a:extLst>
                </a:gridCol>
                <a:gridCol w="513325">
                  <a:extLst>
                    <a:ext uri="{9D8B030D-6E8A-4147-A177-3AD203B41FA5}">
                      <a16:colId xmlns:a16="http://schemas.microsoft.com/office/drawing/2014/main" val="2097584186"/>
                    </a:ext>
                  </a:extLst>
                </a:gridCol>
                <a:gridCol w="462280">
                  <a:extLst>
                    <a:ext uri="{9D8B030D-6E8A-4147-A177-3AD203B41FA5}">
                      <a16:colId xmlns:a16="http://schemas.microsoft.com/office/drawing/2014/main" val="3617083863"/>
                    </a:ext>
                  </a:extLst>
                </a:gridCol>
                <a:gridCol w="604471">
                  <a:extLst>
                    <a:ext uri="{9D8B030D-6E8A-4147-A177-3AD203B41FA5}">
                      <a16:colId xmlns:a16="http://schemas.microsoft.com/office/drawing/2014/main" val="1232169632"/>
                    </a:ext>
                  </a:extLst>
                </a:gridCol>
              </a:tblGrid>
              <a:tr h="281651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Row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7132731"/>
                  </a:ext>
                </a:extLst>
              </a:tr>
              <a:tr h="134722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NC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NC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gnd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gnd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NC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NC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9181993"/>
                  </a:ext>
                </a:extLst>
              </a:tr>
              <a:tr h="248454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gnd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gnd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p207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p199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gnd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gnd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2319327"/>
                  </a:ext>
                </a:extLst>
              </a:tr>
              <a:tr h="281651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p222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p214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gnd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gnd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ill Sans MT"/>
                          <a:ea typeface="+mn-ea"/>
                          <a:cs typeface="+mn-cs"/>
                        </a:rPr>
                        <a:t>NC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ill Sans MT"/>
                          <a:ea typeface="+mn-ea"/>
                          <a:cs typeface="+mn-cs"/>
                        </a:rPr>
                        <a:t>NC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883811"/>
                  </a:ext>
                </a:extLst>
              </a:tr>
              <a:tr h="281651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gnd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gnd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p205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p197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gnd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gnd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5755882"/>
                  </a:ext>
                </a:extLst>
              </a:tr>
              <a:tr h="281651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NC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NC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gnd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gnd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ill Sans MT"/>
                          <a:ea typeface="+mn-ea"/>
                          <a:cs typeface="+mn-cs"/>
                        </a:rPr>
                        <a:t>NC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ill Sans MT"/>
                          <a:ea typeface="+mn-ea"/>
                          <a:cs typeface="+mn-cs"/>
                        </a:rPr>
                        <a:t>NC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8694331"/>
                  </a:ext>
                </a:extLst>
              </a:tr>
              <a:tr h="281651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NC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NC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NC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NC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ill Sans MT"/>
                          <a:ea typeface="+mn-ea"/>
                          <a:cs typeface="+mn-cs"/>
                        </a:rPr>
                        <a:t>NC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ill Sans MT"/>
                          <a:ea typeface="+mn-ea"/>
                          <a:cs typeface="+mn-cs"/>
                        </a:rPr>
                        <a:t>NC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878872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7EFD92C7-94C9-4A32-8926-6076BE8764A7}"/>
              </a:ext>
            </a:extLst>
          </p:cNvPr>
          <p:cNvSpPr txBox="1"/>
          <p:nvPr/>
        </p:nvSpPr>
        <p:spPr>
          <a:xfrm>
            <a:off x="496450" y="2470944"/>
            <a:ext cx="1090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Module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E354D1-3309-44AA-86C4-3BE7498B89A2}"/>
              </a:ext>
            </a:extLst>
          </p:cNvPr>
          <p:cNvSpPr/>
          <p:nvPr/>
        </p:nvSpPr>
        <p:spPr>
          <a:xfrm>
            <a:off x="889585" y="2844548"/>
            <a:ext cx="138930" cy="276336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F4E358-8003-4D4D-8C46-C36044CA1A64}"/>
              </a:ext>
            </a:extLst>
          </p:cNvPr>
          <p:cNvSpPr/>
          <p:nvPr/>
        </p:nvSpPr>
        <p:spPr>
          <a:xfrm rot="5400000">
            <a:off x="2278875" y="4113467"/>
            <a:ext cx="164494" cy="294307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34361C-DAB1-4C33-A97C-AB8CA679FE77}"/>
              </a:ext>
            </a:extLst>
          </p:cNvPr>
          <p:cNvSpPr/>
          <p:nvPr/>
        </p:nvSpPr>
        <p:spPr>
          <a:xfrm>
            <a:off x="1037961" y="5131547"/>
            <a:ext cx="474675" cy="3647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48E0F67-A92C-4536-95BF-77C77BFC097F}"/>
              </a:ext>
            </a:extLst>
          </p:cNvPr>
          <p:cNvCxnSpPr>
            <a:cxnSpLocks/>
          </p:cNvCxnSpPr>
          <p:nvPr/>
        </p:nvCxnSpPr>
        <p:spPr>
          <a:xfrm>
            <a:off x="1085998" y="4176583"/>
            <a:ext cx="0" cy="86812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F224D3B-F437-4ACA-8DD9-F7092C94131D}"/>
              </a:ext>
            </a:extLst>
          </p:cNvPr>
          <p:cNvCxnSpPr>
            <a:cxnSpLocks/>
          </p:cNvCxnSpPr>
          <p:nvPr/>
        </p:nvCxnSpPr>
        <p:spPr>
          <a:xfrm>
            <a:off x="1677634" y="5363545"/>
            <a:ext cx="951150" cy="905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9AC6D9D-A3D9-4E39-B444-02CC58201DD3}"/>
              </a:ext>
            </a:extLst>
          </p:cNvPr>
          <p:cNvSpPr txBox="1"/>
          <p:nvPr/>
        </p:nvSpPr>
        <p:spPr>
          <a:xfrm>
            <a:off x="1672657" y="5687984"/>
            <a:ext cx="1179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Backplane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CEC222-B2F4-4767-B03F-F91F80D79C1D}"/>
              </a:ext>
            </a:extLst>
          </p:cNvPr>
          <p:cNvSpPr txBox="1"/>
          <p:nvPr/>
        </p:nvSpPr>
        <p:spPr>
          <a:xfrm>
            <a:off x="1034196" y="4475521"/>
            <a:ext cx="9825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Len 1 = 4”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90BAE1-16E0-44FC-88ED-F00E520A18A4}"/>
              </a:ext>
            </a:extLst>
          </p:cNvPr>
          <p:cNvSpPr txBox="1"/>
          <p:nvPr/>
        </p:nvSpPr>
        <p:spPr>
          <a:xfrm>
            <a:off x="1731710" y="5096884"/>
            <a:ext cx="84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Len 2 = 4”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CD9D653-38EB-4A68-8D28-8A68FE849077}"/>
              </a:ext>
            </a:extLst>
          </p:cNvPr>
          <p:cNvGrpSpPr/>
          <p:nvPr/>
        </p:nvGrpSpPr>
        <p:grpSpPr>
          <a:xfrm>
            <a:off x="1039426" y="3130298"/>
            <a:ext cx="211641" cy="812712"/>
            <a:chOff x="1776415" y="2382715"/>
            <a:chExt cx="211641" cy="81271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065012E-BEB7-4D7F-A27B-B2AC1C45F22B}"/>
                </a:ext>
              </a:extLst>
            </p:cNvPr>
            <p:cNvSpPr/>
            <p:nvPr/>
          </p:nvSpPr>
          <p:spPr>
            <a:xfrm flipH="1">
              <a:off x="1849126" y="2382715"/>
              <a:ext cx="138930" cy="8127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403CC3E-6C79-4B0F-8C16-64C3EB879434}"/>
                </a:ext>
              </a:extLst>
            </p:cNvPr>
            <p:cNvSpPr/>
            <p:nvPr/>
          </p:nvSpPr>
          <p:spPr>
            <a:xfrm>
              <a:off x="1777604" y="2475961"/>
              <a:ext cx="60718" cy="4697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5415A75-8F07-475E-92F5-4FD76CD73655}"/>
                </a:ext>
              </a:extLst>
            </p:cNvPr>
            <p:cNvSpPr/>
            <p:nvPr/>
          </p:nvSpPr>
          <p:spPr>
            <a:xfrm>
              <a:off x="1776627" y="2626749"/>
              <a:ext cx="60718" cy="4697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23DC2C2-2163-40BB-985D-38F5DEAF0F5C}"/>
                </a:ext>
              </a:extLst>
            </p:cNvPr>
            <p:cNvSpPr/>
            <p:nvPr/>
          </p:nvSpPr>
          <p:spPr>
            <a:xfrm>
              <a:off x="1776415" y="2778383"/>
              <a:ext cx="60718" cy="4697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7B45FFA-42EF-400C-AA6D-7C93E0E34DF2}"/>
                </a:ext>
              </a:extLst>
            </p:cNvPr>
            <p:cNvSpPr/>
            <p:nvPr/>
          </p:nvSpPr>
          <p:spPr>
            <a:xfrm>
              <a:off x="1776629" y="2920848"/>
              <a:ext cx="60718" cy="4697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C10A059-20D3-42A3-9C69-1C3BE0BE06CB}"/>
                </a:ext>
              </a:extLst>
            </p:cNvPr>
            <p:cNvSpPr/>
            <p:nvPr/>
          </p:nvSpPr>
          <p:spPr>
            <a:xfrm>
              <a:off x="1776626" y="3073248"/>
              <a:ext cx="60718" cy="4697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BDAB7A9-E771-44F4-913E-9F01DEDD19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880" y="5246910"/>
            <a:ext cx="457885" cy="125694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FCDC059D-485D-4030-946A-1A019EE86623}"/>
              </a:ext>
            </a:extLst>
          </p:cNvPr>
          <p:cNvGrpSpPr/>
          <p:nvPr/>
        </p:nvGrpSpPr>
        <p:grpSpPr>
          <a:xfrm rot="16200000">
            <a:off x="3271232" y="4975450"/>
            <a:ext cx="211641" cy="812712"/>
            <a:chOff x="1776415" y="2382715"/>
            <a:chExt cx="211641" cy="812712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0F48473-362F-4C30-93D9-A16DE45FF689}"/>
                </a:ext>
              </a:extLst>
            </p:cNvPr>
            <p:cNvSpPr/>
            <p:nvPr/>
          </p:nvSpPr>
          <p:spPr>
            <a:xfrm flipH="1">
              <a:off x="1849126" y="2382715"/>
              <a:ext cx="138930" cy="8127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9CE56B2-9150-43FC-AC8C-7B9C53ABFD40}"/>
                </a:ext>
              </a:extLst>
            </p:cNvPr>
            <p:cNvSpPr/>
            <p:nvPr/>
          </p:nvSpPr>
          <p:spPr>
            <a:xfrm>
              <a:off x="1777604" y="2475961"/>
              <a:ext cx="60718" cy="4697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28241808-982C-42CE-8A16-D4A766C51048}"/>
                </a:ext>
              </a:extLst>
            </p:cNvPr>
            <p:cNvSpPr/>
            <p:nvPr/>
          </p:nvSpPr>
          <p:spPr>
            <a:xfrm>
              <a:off x="1776627" y="2626749"/>
              <a:ext cx="60718" cy="4697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99193F2D-3D96-43DC-B66A-EF06B525B789}"/>
                </a:ext>
              </a:extLst>
            </p:cNvPr>
            <p:cNvSpPr/>
            <p:nvPr/>
          </p:nvSpPr>
          <p:spPr>
            <a:xfrm>
              <a:off x="1776415" y="2778383"/>
              <a:ext cx="60718" cy="4697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5874BA6-6D43-405C-98E6-009BD14940C1}"/>
                </a:ext>
              </a:extLst>
            </p:cNvPr>
            <p:cNvSpPr/>
            <p:nvPr/>
          </p:nvSpPr>
          <p:spPr>
            <a:xfrm>
              <a:off x="1776629" y="2920848"/>
              <a:ext cx="60718" cy="4697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BA182097-99A6-4A4F-9257-44ADD478D830}"/>
                </a:ext>
              </a:extLst>
            </p:cNvPr>
            <p:cNvSpPr/>
            <p:nvPr/>
          </p:nvSpPr>
          <p:spPr>
            <a:xfrm>
              <a:off x="1776626" y="3073248"/>
              <a:ext cx="60718" cy="4697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4DDFB7D9-490B-49A7-923D-B3501F69FF4B}"/>
              </a:ext>
            </a:extLst>
          </p:cNvPr>
          <p:cNvSpPr txBox="1"/>
          <p:nvPr/>
        </p:nvSpPr>
        <p:spPr>
          <a:xfrm>
            <a:off x="3502376" y="3708570"/>
            <a:ext cx="2304390" cy="1015663"/>
          </a:xfrm>
          <a:prstGeom prst="rect">
            <a:avLst/>
          </a:prstGeom>
          <a:solidFill>
            <a:srgbClr val="00B050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G4 Passing Criteria: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EH &gt; 15.0 mV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EW &gt; 0.3 UI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DE2D99D-9552-42F9-BC90-A6E683C45785}"/>
              </a:ext>
            </a:extLst>
          </p:cNvPr>
          <p:cNvSpPr/>
          <p:nvPr/>
        </p:nvSpPr>
        <p:spPr>
          <a:xfrm>
            <a:off x="8513528" y="4159813"/>
            <a:ext cx="1528765" cy="476534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FEC59B1-0D47-42B1-ABB5-30076C2E2DF4}"/>
              </a:ext>
            </a:extLst>
          </p:cNvPr>
          <p:cNvSpPr/>
          <p:nvPr/>
        </p:nvSpPr>
        <p:spPr>
          <a:xfrm>
            <a:off x="8506432" y="4689479"/>
            <a:ext cx="1528765" cy="476534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333E28F5-1B1E-4E0D-8D54-10D989EAD501}"/>
              </a:ext>
            </a:extLst>
          </p:cNvPr>
          <p:cNvSpPr/>
          <p:nvPr/>
        </p:nvSpPr>
        <p:spPr>
          <a:xfrm>
            <a:off x="7389056" y="4439212"/>
            <a:ext cx="1422490" cy="476534"/>
          </a:xfrm>
          <a:prstGeom prst="ellipse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93AF751-C5BD-4BB6-BA58-DE46007BF157}"/>
              </a:ext>
            </a:extLst>
          </p:cNvPr>
          <p:cNvSpPr txBox="1"/>
          <p:nvPr/>
        </p:nvSpPr>
        <p:spPr>
          <a:xfrm>
            <a:off x="6335945" y="3928828"/>
            <a:ext cx="1272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Victim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C6BA1BD-D7BB-47C5-ACEE-EC347460DE41}"/>
              </a:ext>
            </a:extLst>
          </p:cNvPr>
          <p:cNvSpPr txBox="1"/>
          <p:nvPr/>
        </p:nvSpPr>
        <p:spPr>
          <a:xfrm>
            <a:off x="9915372" y="3232857"/>
            <a:ext cx="1892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Aggressors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A03BA12-608C-4E65-A9C9-92F37514DDD4}"/>
              </a:ext>
            </a:extLst>
          </p:cNvPr>
          <p:cNvCxnSpPr>
            <a:cxnSpLocks/>
          </p:cNvCxnSpPr>
          <p:nvPr/>
        </p:nvCxnSpPr>
        <p:spPr>
          <a:xfrm>
            <a:off x="6830637" y="4420740"/>
            <a:ext cx="533127" cy="206371"/>
          </a:xfrm>
          <a:prstGeom prst="straightConnector1">
            <a:avLst/>
          </a:prstGeom>
          <a:ln w="3492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5E2B476-72B8-43CE-A873-F4A6C99EE61D}"/>
              </a:ext>
            </a:extLst>
          </p:cNvPr>
          <p:cNvCxnSpPr>
            <a:cxnSpLocks/>
          </p:cNvCxnSpPr>
          <p:nvPr/>
        </p:nvCxnSpPr>
        <p:spPr>
          <a:xfrm flipH="1">
            <a:off x="10136796" y="3734965"/>
            <a:ext cx="725043" cy="589385"/>
          </a:xfrm>
          <a:prstGeom prst="straightConnector1">
            <a:avLst/>
          </a:prstGeom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4138C55-D38D-4CCE-B6D1-CC46F9A218C6}"/>
              </a:ext>
            </a:extLst>
          </p:cNvPr>
          <p:cNvCxnSpPr>
            <a:cxnSpLocks/>
          </p:cNvCxnSpPr>
          <p:nvPr/>
        </p:nvCxnSpPr>
        <p:spPr>
          <a:xfrm flipH="1">
            <a:off x="10063258" y="3733465"/>
            <a:ext cx="798581" cy="1048085"/>
          </a:xfrm>
          <a:prstGeom prst="straightConnector1">
            <a:avLst/>
          </a:prstGeom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C9D03E93-AD0D-4ADD-8F64-3CBBCE86DD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8412100"/>
              </p:ext>
            </p:extLst>
          </p:nvPr>
        </p:nvGraphicFramePr>
        <p:xfrm>
          <a:off x="2704053" y="1748207"/>
          <a:ext cx="7029450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9880">
                  <a:extLst>
                    <a:ext uri="{9D8B030D-6E8A-4147-A177-3AD203B41FA5}">
                      <a16:colId xmlns:a16="http://schemas.microsoft.com/office/drawing/2014/main" val="2075620183"/>
                    </a:ext>
                  </a:extLst>
                </a:gridCol>
                <a:gridCol w="1351280">
                  <a:extLst>
                    <a:ext uri="{9D8B030D-6E8A-4147-A177-3AD203B41FA5}">
                      <a16:colId xmlns:a16="http://schemas.microsoft.com/office/drawing/2014/main" val="2364263812"/>
                    </a:ext>
                  </a:extLst>
                </a:gridCol>
                <a:gridCol w="1225867">
                  <a:extLst>
                    <a:ext uri="{9D8B030D-6E8A-4147-A177-3AD203B41FA5}">
                      <a16:colId xmlns:a16="http://schemas.microsoft.com/office/drawing/2014/main" val="919198910"/>
                    </a:ext>
                  </a:extLst>
                </a:gridCol>
                <a:gridCol w="1267143">
                  <a:extLst>
                    <a:ext uri="{9D8B030D-6E8A-4147-A177-3AD203B41FA5}">
                      <a16:colId xmlns:a16="http://schemas.microsoft.com/office/drawing/2014/main" val="720600751"/>
                    </a:ext>
                  </a:extLst>
                </a:gridCol>
                <a:gridCol w="1605280">
                  <a:extLst>
                    <a:ext uri="{9D8B030D-6E8A-4147-A177-3AD203B41FA5}">
                      <a16:colId xmlns:a16="http://schemas.microsoft.com/office/drawing/2014/main" val="502176359"/>
                    </a:ext>
                  </a:extLst>
                </a:gridCol>
              </a:tblGrid>
              <a:tr h="13849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  <a:cs typeface="Calibri" panose="020F0502020204030204" pitchFamily="34" charset="0"/>
                        </a:rPr>
                        <a:t>Victim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  <a:cs typeface="Calibri" panose="020F0502020204030204" pitchFamily="34" charset="0"/>
                        </a:rPr>
                        <a:t>Resistor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  <a:cs typeface="Calibri" panose="020F0502020204030204" pitchFamily="34" charset="0"/>
                        </a:rPr>
                        <a:t>EH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  <a:cs typeface="Calibri" panose="020F0502020204030204" pitchFamily="34" charset="0"/>
                        </a:rPr>
                        <a:t>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  <a:cs typeface="Calibri" panose="020F0502020204030204" pitchFamily="34" charset="0"/>
                        </a:rPr>
                        <a:t>Meet Spec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42329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ysClr val="windowText" lastClr="000000"/>
                          </a:solidFill>
                          <a:latin typeface="+mn-lt"/>
                          <a:cs typeface="Calibri" panose="020F0502020204030204" pitchFamily="34" charset="0"/>
                        </a:rPr>
                        <a:t>P214, P222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ysClr val="windowText" lastClr="000000"/>
                          </a:solidFill>
                          <a:latin typeface="+mn-lt"/>
                          <a:cs typeface="Calibri" panose="020F0502020204030204" pitchFamily="34" charset="0"/>
                        </a:rPr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ysClr val="windowText" lastClr="000000"/>
                          </a:solidFill>
                          <a:latin typeface="+mn-lt"/>
                          <a:cs typeface="Calibri" panose="020F0502020204030204" pitchFamily="34" charset="0"/>
                        </a:rPr>
                        <a:t>75.3 mV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ysClr val="windowText" lastClr="000000"/>
                          </a:solidFill>
                          <a:latin typeface="+mn-lt"/>
                          <a:cs typeface="Calibri" panose="020F0502020204030204" pitchFamily="34" charset="0"/>
                        </a:rPr>
                        <a:t>.546 UI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ysClr val="windowText" lastClr="000000"/>
                          </a:solidFill>
                          <a:latin typeface="+mn-lt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4681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ysClr val="windowText" lastClr="000000"/>
                          </a:solidFill>
                          <a:latin typeface="+mn-lt"/>
                          <a:cs typeface="Calibri" panose="020F0502020204030204" pitchFamily="34" charset="0"/>
                        </a:rPr>
                        <a:t>P214, P222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ysClr val="windowText" lastClr="000000"/>
                          </a:solidFill>
                          <a:latin typeface="+mn-lt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ysClr val="windowText" lastClr="000000"/>
                          </a:solidFill>
                          <a:latin typeface="+mn-lt"/>
                          <a:cs typeface="Calibri" panose="020F0502020204030204" pitchFamily="34" charset="0"/>
                        </a:rPr>
                        <a:t>75.4 mV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ysClr val="windowText" lastClr="000000"/>
                          </a:solidFill>
                          <a:latin typeface="+mn-lt"/>
                          <a:cs typeface="Calibri" panose="020F0502020204030204" pitchFamily="34" charset="0"/>
                        </a:rPr>
                        <a:t>0.558 UI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ysClr val="windowText" lastClr="000000"/>
                          </a:solidFill>
                          <a:latin typeface="+mn-lt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1840268"/>
                  </a:ext>
                </a:extLst>
              </a:tr>
            </a:tbl>
          </a:graphicData>
        </a:graphic>
      </p:graphicFrame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38" name="3D Model 37" descr="Green checkmark">
                <a:extLst>
                  <a:ext uri="{FF2B5EF4-FFF2-40B4-BE49-F238E27FC236}">
                    <a16:creationId xmlns:a16="http://schemas.microsoft.com/office/drawing/2014/main" id="{B8D0E0F3-49E3-4011-B905-ADB471DF214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12500497"/>
                  </p:ext>
                </p:extLst>
              </p:nvPr>
            </p:nvGraphicFramePr>
            <p:xfrm>
              <a:off x="9440891" y="1921072"/>
              <a:ext cx="1433911" cy="1035076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433911" cy="1035076"/>
                    </a:xfrm>
                    <a:prstGeom prst="rect">
                      <a:avLst/>
                    </a:prstGeom>
                  </am3d:spPr>
                  <am3d:camera>
                    <am3d:pos x="0" y="0" z="6563663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06523" d="1000000"/>
                    <am3d:preTrans dx="0" dy="-14800077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2791346" ay="862070" az="-879910"/>
                    <am3d:postTrans dx="0" dy="0" dz="0"/>
                  </am3d:trans>
                  <am3d:attrSrcUrl r:id="rId4"/>
                  <am3d:raster rName="Office3DRenderer" rVer="16.0.8326">
                    <am3d:blip r:embed="rId5"/>
                  </am3d:raster>
                  <am3d:objViewport viewportSz="188972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38" name="3D Model 37" descr="Green checkmark">
                <a:extLst>
                  <a:ext uri="{FF2B5EF4-FFF2-40B4-BE49-F238E27FC236}">
                    <a16:creationId xmlns:a16="http://schemas.microsoft.com/office/drawing/2014/main" id="{B8D0E0F3-49E3-4011-B905-ADB471DF214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440891" y="1921072"/>
                <a:ext cx="1433911" cy="10350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39" name="3D Model 38" descr="Green checkmark">
                <a:extLst>
                  <a:ext uri="{FF2B5EF4-FFF2-40B4-BE49-F238E27FC236}">
                    <a16:creationId xmlns:a16="http://schemas.microsoft.com/office/drawing/2014/main" id="{DCDD423D-3B6D-4301-9E13-5C5CC5AF818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32674939"/>
                  </p:ext>
                </p:extLst>
              </p:nvPr>
            </p:nvGraphicFramePr>
            <p:xfrm>
              <a:off x="9447819" y="1394601"/>
              <a:ext cx="1433911" cy="1035076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433911" cy="1035076"/>
                    </a:xfrm>
                    <a:prstGeom prst="rect">
                      <a:avLst/>
                    </a:prstGeom>
                  </am3d:spPr>
                  <am3d:camera>
                    <am3d:pos x="0" y="0" z="6563663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06523" d="1000000"/>
                    <am3d:preTrans dx="0" dy="-14800077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2791346" ay="862070" az="-879910"/>
                    <am3d:postTrans dx="0" dy="0" dz="0"/>
                  </am3d:trans>
                  <am3d:attrSrcUrl r:id="rId4"/>
                  <am3d:raster rName="Office3DRenderer" rVer="16.0.8326">
                    <am3d:blip r:embed="rId6"/>
                  </am3d:raster>
                  <am3d:objViewport viewportSz="188972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39" name="3D Model 38" descr="Green checkmark">
                <a:extLst>
                  <a:ext uri="{FF2B5EF4-FFF2-40B4-BE49-F238E27FC236}">
                    <a16:creationId xmlns:a16="http://schemas.microsoft.com/office/drawing/2014/main" id="{DCDD423D-3B6D-4301-9E13-5C5CC5AF818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447819" y="1394601"/>
                <a:ext cx="1433911" cy="103507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531831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2F2CF-36B2-4D6E-9183-B5F035B52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563" y="365763"/>
            <a:ext cx="10349951" cy="734907"/>
          </a:xfrm>
        </p:spPr>
        <p:txBody>
          <a:bodyPr>
            <a:normAutofit/>
          </a:bodyPr>
          <a:lstStyle/>
          <a:p>
            <a:r>
              <a:rPr lang="en-US" dirty="0"/>
              <a:t>PCIE Gen4 (FR4) – performance by pin pair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AF9B22-7C31-4336-9093-768345BD2D0A}"/>
              </a:ext>
            </a:extLst>
          </p:cNvPr>
          <p:cNvSpPr txBox="1"/>
          <p:nvPr/>
        </p:nvSpPr>
        <p:spPr>
          <a:xfrm>
            <a:off x="496450" y="2100680"/>
            <a:ext cx="1690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Module 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0205095-B9F6-4533-89D7-22281D865DBF}"/>
              </a:ext>
            </a:extLst>
          </p:cNvPr>
          <p:cNvSpPr/>
          <p:nvPr/>
        </p:nvSpPr>
        <p:spPr>
          <a:xfrm>
            <a:off x="880158" y="2420341"/>
            <a:ext cx="138930" cy="276336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229354-0F5E-4DC7-92A0-99FBAFE96A07}"/>
              </a:ext>
            </a:extLst>
          </p:cNvPr>
          <p:cNvSpPr/>
          <p:nvPr/>
        </p:nvSpPr>
        <p:spPr>
          <a:xfrm rot="5400000">
            <a:off x="2269448" y="3689260"/>
            <a:ext cx="164494" cy="294307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4E740F-8FAD-4C20-8FB6-CCEFDD8DDD26}"/>
              </a:ext>
            </a:extLst>
          </p:cNvPr>
          <p:cNvSpPr/>
          <p:nvPr/>
        </p:nvSpPr>
        <p:spPr>
          <a:xfrm>
            <a:off x="1028534" y="4707340"/>
            <a:ext cx="474675" cy="3647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9055A95-E85B-4C58-9146-B040B816EE5C}"/>
              </a:ext>
            </a:extLst>
          </p:cNvPr>
          <p:cNvCxnSpPr>
            <a:cxnSpLocks/>
          </p:cNvCxnSpPr>
          <p:nvPr/>
        </p:nvCxnSpPr>
        <p:spPr>
          <a:xfrm>
            <a:off x="1076571" y="3752376"/>
            <a:ext cx="0" cy="86812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5CB9EBC-7118-46A5-A81C-38704819D808}"/>
              </a:ext>
            </a:extLst>
          </p:cNvPr>
          <p:cNvCxnSpPr>
            <a:cxnSpLocks/>
          </p:cNvCxnSpPr>
          <p:nvPr/>
        </p:nvCxnSpPr>
        <p:spPr>
          <a:xfrm>
            <a:off x="1668207" y="4939338"/>
            <a:ext cx="951150" cy="905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04326C1-CF85-484B-83B1-210C27A43FBD}"/>
              </a:ext>
            </a:extLst>
          </p:cNvPr>
          <p:cNvSpPr txBox="1"/>
          <p:nvPr/>
        </p:nvSpPr>
        <p:spPr>
          <a:xfrm>
            <a:off x="1663230" y="5263777"/>
            <a:ext cx="1179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Backplane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D64DA8-F8DB-421D-937D-F9CE79FA6029}"/>
              </a:ext>
            </a:extLst>
          </p:cNvPr>
          <p:cNvSpPr txBox="1"/>
          <p:nvPr/>
        </p:nvSpPr>
        <p:spPr>
          <a:xfrm>
            <a:off x="1024769" y="4051314"/>
            <a:ext cx="9825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Len 1 = 4”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5950D0-9D70-4A87-B875-E73EB95FCBED}"/>
              </a:ext>
            </a:extLst>
          </p:cNvPr>
          <p:cNvSpPr txBox="1"/>
          <p:nvPr/>
        </p:nvSpPr>
        <p:spPr>
          <a:xfrm>
            <a:off x="1722283" y="4672677"/>
            <a:ext cx="84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Len 2 = 4”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CE8B31A-1B0B-4D6A-B736-EA14A99CF2DE}"/>
              </a:ext>
            </a:extLst>
          </p:cNvPr>
          <p:cNvGrpSpPr/>
          <p:nvPr/>
        </p:nvGrpSpPr>
        <p:grpSpPr>
          <a:xfrm>
            <a:off x="1029999" y="2706091"/>
            <a:ext cx="211641" cy="812712"/>
            <a:chOff x="1776415" y="2382715"/>
            <a:chExt cx="211641" cy="81271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2CF0F88-130A-42AF-8073-C9896DB22776}"/>
                </a:ext>
              </a:extLst>
            </p:cNvPr>
            <p:cNvSpPr/>
            <p:nvPr/>
          </p:nvSpPr>
          <p:spPr>
            <a:xfrm flipH="1">
              <a:off x="1849126" y="2382715"/>
              <a:ext cx="138930" cy="8127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906C6AB-EAF2-4165-8939-91E9F83403FB}"/>
                </a:ext>
              </a:extLst>
            </p:cNvPr>
            <p:cNvSpPr/>
            <p:nvPr/>
          </p:nvSpPr>
          <p:spPr>
            <a:xfrm>
              <a:off x="1777604" y="2475961"/>
              <a:ext cx="60718" cy="4697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5504E4B-5417-4744-98B4-39082082148C}"/>
                </a:ext>
              </a:extLst>
            </p:cNvPr>
            <p:cNvSpPr/>
            <p:nvPr/>
          </p:nvSpPr>
          <p:spPr>
            <a:xfrm>
              <a:off x="1776627" y="2626749"/>
              <a:ext cx="60718" cy="4697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B837729-8F30-4C4F-8BD6-A1DAB4F8114B}"/>
                </a:ext>
              </a:extLst>
            </p:cNvPr>
            <p:cNvSpPr/>
            <p:nvPr/>
          </p:nvSpPr>
          <p:spPr>
            <a:xfrm>
              <a:off x="1776415" y="2778383"/>
              <a:ext cx="60718" cy="4697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2E80326-E534-42A4-B4F3-300A2F26A09D}"/>
                </a:ext>
              </a:extLst>
            </p:cNvPr>
            <p:cNvSpPr/>
            <p:nvPr/>
          </p:nvSpPr>
          <p:spPr>
            <a:xfrm>
              <a:off x="1776629" y="2920848"/>
              <a:ext cx="60718" cy="4697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3570FBC-5636-42E4-87C4-BD584F258B7A}"/>
                </a:ext>
              </a:extLst>
            </p:cNvPr>
            <p:cNvSpPr/>
            <p:nvPr/>
          </p:nvSpPr>
          <p:spPr>
            <a:xfrm>
              <a:off x="1776626" y="3073248"/>
              <a:ext cx="60718" cy="4697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9B96747-6061-40C6-B383-5A368B1BA0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453" y="4822703"/>
            <a:ext cx="457885" cy="12569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BF29CEDA-7638-4BBF-95D7-08DBA2C7F11F}"/>
              </a:ext>
            </a:extLst>
          </p:cNvPr>
          <p:cNvGrpSpPr/>
          <p:nvPr/>
        </p:nvGrpSpPr>
        <p:grpSpPr>
          <a:xfrm rot="16200000">
            <a:off x="3261805" y="4551243"/>
            <a:ext cx="211641" cy="812712"/>
            <a:chOff x="1776415" y="2382715"/>
            <a:chExt cx="211641" cy="81271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9DD44C1-A972-425D-A3C0-3304585E01CE}"/>
                </a:ext>
              </a:extLst>
            </p:cNvPr>
            <p:cNvSpPr/>
            <p:nvPr/>
          </p:nvSpPr>
          <p:spPr>
            <a:xfrm flipH="1">
              <a:off x="1849126" y="2382715"/>
              <a:ext cx="138930" cy="8127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C5D7094-1E89-430D-B311-489E411B4071}"/>
                </a:ext>
              </a:extLst>
            </p:cNvPr>
            <p:cNvSpPr/>
            <p:nvPr/>
          </p:nvSpPr>
          <p:spPr>
            <a:xfrm>
              <a:off x="1777604" y="2475961"/>
              <a:ext cx="60718" cy="4697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45A7F06F-362F-4B1D-8961-2C61921877B4}"/>
                </a:ext>
              </a:extLst>
            </p:cNvPr>
            <p:cNvSpPr/>
            <p:nvPr/>
          </p:nvSpPr>
          <p:spPr>
            <a:xfrm>
              <a:off x="1776627" y="2626749"/>
              <a:ext cx="60718" cy="4697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E2487BD-3FE6-4694-AC25-C629226C5EE9}"/>
                </a:ext>
              </a:extLst>
            </p:cNvPr>
            <p:cNvSpPr/>
            <p:nvPr/>
          </p:nvSpPr>
          <p:spPr>
            <a:xfrm>
              <a:off x="1776415" y="2778383"/>
              <a:ext cx="60718" cy="4697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3D057E4D-43A8-46F3-A961-477612F88395}"/>
                </a:ext>
              </a:extLst>
            </p:cNvPr>
            <p:cNvSpPr/>
            <p:nvPr/>
          </p:nvSpPr>
          <p:spPr>
            <a:xfrm>
              <a:off x="1776629" y="2920848"/>
              <a:ext cx="60718" cy="4697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06B524A-BDC6-41EC-BA5F-1F4E100CD366}"/>
                </a:ext>
              </a:extLst>
            </p:cNvPr>
            <p:cNvSpPr/>
            <p:nvPr/>
          </p:nvSpPr>
          <p:spPr>
            <a:xfrm>
              <a:off x="1776626" y="3073248"/>
              <a:ext cx="60718" cy="4697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27" name="Content Placeholder 13">
            <a:extLst>
              <a:ext uri="{FF2B5EF4-FFF2-40B4-BE49-F238E27FC236}">
                <a16:creationId xmlns:a16="http://schemas.microsoft.com/office/drawing/2014/main" id="{F55B1DA5-8173-4696-8A00-366345F257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3705310"/>
              </p:ext>
            </p:extLst>
          </p:nvPr>
        </p:nvGraphicFramePr>
        <p:xfrm>
          <a:off x="4720310" y="1870619"/>
          <a:ext cx="3817303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0243">
                  <a:extLst>
                    <a:ext uri="{9D8B030D-6E8A-4147-A177-3AD203B41FA5}">
                      <a16:colId xmlns:a16="http://schemas.microsoft.com/office/drawing/2014/main" val="635406948"/>
                    </a:ext>
                  </a:extLst>
                </a:gridCol>
                <a:gridCol w="1122680">
                  <a:extLst>
                    <a:ext uri="{9D8B030D-6E8A-4147-A177-3AD203B41FA5}">
                      <a16:colId xmlns:a16="http://schemas.microsoft.com/office/drawing/2014/main" val="764792214"/>
                    </a:ext>
                  </a:extLst>
                </a:gridCol>
                <a:gridCol w="754380">
                  <a:extLst>
                    <a:ext uri="{9D8B030D-6E8A-4147-A177-3AD203B41FA5}">
                      <a16:colId xmlns:a16="http://schemas.microsoft.com/office/drawing/2014/main" val="1278690740"/>
                    </a:ext>
                  </a:extLst>
                </a:gridCol>
              </a:tblGrid>
              <a:tr h="301041">
                <a:tc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</a:rPr>
                        <a:t>Pins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n-lt"/>
                        </a:rPr>
                        <a:t>EH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n-lt"/>
                        </a:rPr>
                        <a:t>EW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7638836"/>
                  </a:ext>
                </a:extLst>
              </a:tr>
              <a:tr h="301041">
                <a:tc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</a:rPr>
                        <a:t>197, 205 (Short)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n-lt"/>
                        </a:rPr>
                        <a:t>83.9 mV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n-lt"/>
                        </a:rPr>
                        <a:t>0.546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771234"/>
                  </a:ext>
                </a:extLst>
              </a:tr>
              <a:tr h="301041">
                <a:tc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</a:rPr>
                        <a:t>214, 222 (Med)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n-lt"/>
                        </a:rPr>
                        <a:t>76.8 mV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n-lt"/>
                        </a:rPr>
                        <a:t>0.551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98540"/>
                  </a:ext>
                </a:extLst>
              </a:tr>
              <a:tr h="301041">
                <a:tc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</a:rPr>
                        <a:t>199, 207 (Long)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n-lt"/>
                        </a:rPr>
                        <a:t>75.6mV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n-lt"/>
                        </a:rPr>
                        <a:t>0.518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4926549"/>
                  </a:ext>
                </a:extLst>
              </a:tr>
            </a:tbl>
          </a:graphicData>
        </a:graphic>
      </p:graphicFrame>
      <p:graphicFrame>
        <p:nvGraphicFramePr>
          <p:cNvPr id="28" name="Content Placeholder 13">
            <a:extLst>
              <a:ext uri="{FF2B5EF4-FFF2-40B4-BE49-F238E27FC236}">
                <a16:creationId xmlns:a16="http://schemas.microsoft.com/office/drawing/2014/main" id="{7612E513-86E8-4380-927D-1FC063B0DE7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9421453"/>
              </p:ext>
            </p:extLst>
          </p:nvPr>
        </p:nvGraphicFramePr>
        <p:xfrm>
          <a:off x="4728976" y="4341713"/>
          <a:ext cx="5792789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0243">
                  <a:extLst>
                    <a:ext uri="{9D8B030D-6E8A-4147-A177-3AD203B41FA5}">
                      <a16:colId xmlns:a16="http://schemas.microsoft.com/office/drawing/2014/main" val="635406948"/>
                    </a:ext>
                  </a:extLst>
                </a:gridCol>
                <a:gridCol w="1122680">
                  <a:extLst>
                    <a:ext uri="{9D8B030D-6E8A-4147-A177-3AD203B41FA5}">
                      <a16:colId xmlns:a16="http://schemas.microsoft.com/office/drawing/2014/main" val="764792214"/>
                    </a:ext>
                  </a:extLst>
                </a:gridCol>
                <a:gridCol w="817880">
                  <a:extLst>
                    <a:ext uri="{9D8B030D-6E8A-4147-A177-3AD203B41FA5}">
                      <a16:colId xmlns:a16="http://schemas.microsoft.com/office/drawing/2014/main" val="1278690740"/>
                    </a:ext>
                  </a:extLst>
                </a:gridCol>
                <a:gridCol w="892493">
                  <a:extLst>
                    <a:ext uri="{9D8B030D-6E8A-4147-A177-3AD203B41FA5}">
                      <a16:colId xmlns:a16="http://schemas.microsoft.com/office/drawing/2014/main" val="2823012255"/>
                    </a:ext>
                  </a:extLst>
                </a:gridCol>
                <a:gridCol w="1019493">
                  <a:extLst>
                    <a:ext uri="{9D8B030D-6E8A-4147-A177-3AD203B41FA5}">
                      <a16:colId xmlns:a16="http://schemas.microsoft.com/office/drawing/2014/main" val="1004838653"/>
                    </a:ext>
                  </a:extLst>
                </a:gridCol>
              </a:tblGrid>
              <a:tr h="301041">
                <a:tc>
                  <a:txBody>
                    <a:bodyPr/>
                    <a:lstStyle/>
                    <a:p>
                      <a:r>
                        <a:rPr lang="en-US" dirty="0"/>
                        <a:t>Pin Pairs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EW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EH 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EW ∆ 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437638836"/>
                  </a:ext>
                </a:extLst>
              </a:tr>
              <a:tr h="301041">
                <a:tc>
                  <a:txBody>
                    <a:bodyPr/>
                    <a:lstStyle/>
                    <a:p>
                      <a:r>
                        <a:rPr lang="en-US" dirty="0"/>
                        <a:t>197, 205 (Short)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81.6 mV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0.558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FF00"/>
                          </a:solidFill>
                        </a:rPr>
                        <a:t>-2.8%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+2.2%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771234"/>
                  </a:ext>
                </a:extLst>
              </a:tr>
              <a:tr h="301041">
                <a:tc>
                  <a:txBody>
                    <a:bodyPr/>
                    <a:lstStyle/>
                    <a:p>
                      <a:r>
                        <a:rPr lang="en-US" dirty="0"/>
                        <a:t>214, 222 (Med)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78.7 mV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0.565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+2.4%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+2.5%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98540"/>
                  </a:ext>
                </a:extLst>
              </a:tr>
              <a:tr h="301041">
                <a:tc>
                  <a:txBody>
                    <a:bodyPr/>
                    <a:lstStyle/>
                    <a:p>
                      <a:r>
                        <a:rPr lang="en-US" dirty="0"/>
                        <a:t>199, 207 (Long)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79.8 mV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0.575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+5.3%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+11.0%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4926549"/>
                  </a:ext>
                </a:extLst>
              </a:tr>
            </a:tbl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5F3C0FF0-375A-4908-BFEF-3F873E3DC5F7}"/>
              </a:ext>
            </a:extLst>
          </p:cNvPr>
          <p:cNvSpPr txBox="1"/>
          <p:nvPr/>
        </p:nvSpPr>
        <p:spPr>
          <a:xfrm>
            <a:off x="4754969" y="3972381"/>
            <a:ext cx="1822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With Resistors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1351D23-B215-45D0-B686-4DDED169A14A}"/>
              </a:ext>
            </a:extLst>
          </p:cNvPr>
          <p:cNvSpPr txBox="1"/>
          <p:nvPr/>
        </p:nvSpPr>
        <p:spPr>
          <a:xfrm>
            <a:off x="8881249" y="1924281"/>
            <a:ext cx="2729166" cy="1200329"/>
          </a:xfrm>
          <a:prstGeom prst="rect">
            <a:avLst/>
          </a:prstGeom>
          <a:solidFill>
            <a:srgbClr val="00B050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G4 Passing Criteria: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EH &gt; 15.0 mV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EW &gt; 0.3 UI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DAAA7FB-3E35-4AC4-AD52-2F3EA1D84CA4}"/>
              </a:ext>
            </a:extLst>
          </p:cNvPr>
          <p:cNvSpPr txBox="1"/>
          <p:nvPr/>
        </p:nvSpPr>
        <p:spPr>
          <a:xfrm>
            <a:off x="8418719" y="3630849"/>
            <a:ext cx="2487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Modest Improvement</a:t>
            </a:r>
          </a:p>
        </p:txBody>
      </p:sp>
      <p:sp>
        <p:nvSpPr>
          <p:cNvPr id="32" name="Right Brace 31">
            <a:extLst>
              <a:ext uri="{FF2B5EF4-FFF2-40B4-BE49-F238E27FC236}">
                <a16:creationId xmlns:a16="http://schemas.microsoft.com/office/drawing/2014/main" id="{E84B7476-24C1-474F-8DA1-7220E1D5D3C4}"/>
              </a:ext>
            </a:extLst>
          </p:cNvPr>
          <p:cNvSpPr/>
          <p:nvPr/>
        </p:nvSpPr>
        <p:spPr>
          <a:xfrm rot="5400000" flipH="1">
            <a:off x="9412059" y="3334236"/>
            <a:ext cx="270462" cy="1693578"/>
          </a:xfrm>
          <a:prstGeom prst="rightBrace">
            <a:avLst>
              <a:gd name="adj1" fmla="val 8333"/>
              <a:gd name="adj2" fmla="val 47932"/>
            </a:avLst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33" name="3D Model 32" descr="Green checkmark">
                <a:extLst>
                  <a:ext uri="{FF2B5EF4-FFF2-40B4-BE49-F238E27FC236}">
                    <a16:creationId xmlns:a16="http://schemas.microsoft.com/office/drawing/2014/main" id="{B530D028-5284-4749-9866-8832FCDA617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69524130"/>
                  </p:ext>
                </p:extLst>
              </p:nvPr>
            </p:nvGraphicFramePr>
            <p:xfrm>
              <a:off x="10469717" y="4296066"/>
              <a:ext cx="1339098" cy="1250355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339098" cy="1250355"/>
                    </a:xfrm>
                    <a:prstGeom prst="rect">
                      <a:avLst/>
                    </a:prstGeom>
                  </am3d:spPr>
                  <am3d:camera>
                    <am3d:pos x="0" y="0" z="6563663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06523" d="1000000"/>
                    <am3d:preTrans dx="0" dy="-14800077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592652" ay="-348940" az="60656"/>
                    <am3d:postTrans dx="0" dy="0" dz="0"/>
                  </am3d:trans>
                  <am3d:attrSrcUrl r:id="rId4"/>
                  <am3d:raster rName="Office3DRenderer" rVer="16.0.8326">
                    <am3d:blip r:embed="rId5"/>
                  </am3d:raster>
                  <am3d:objViewport viewportSz="179496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33" name="3D Model 32" descr="Green checkmark">
                <a:extLst>
                  <a:ext uri="{FF2B5EF4-FFF2-40B4-BE49-F238E27FC236}">
                    <a16:creationId xmlns:a16="http://schemas.microsoft.com/office/drawing/2014/main" id="{B530D028-5284-4749-9866-8832FCDA617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469717" y="4296066"/>
                <a:ext cx="1339098" cy="1250355"/>
              </a:xfrm>
              <a:prstGeom prst="rect">
                <a:avLst/>
              </a:prstGeom>
            </p:spPr>
          </p:pic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80B48186-E42E-4C18-A138-033D42400DF5}"/>
              </a:ext>
            </a:extLst>
          </p:cNvPr>
          <p:cNvSpPr txBox="1"/>
          <p:nvPr/>
        </p:nvSpPr>
        <p:spPr>
          <a:xfrm>
            <a:off x="4744815" y="1500370"/>
            <a:ext cx="2312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Without  Resistors</a:t>
            </a:r>
          </a:p>
        </p:txBody>
      </p:sp>
    </p:spTree>
    <p:extLst>
      <p:ext uri="{BB962C8B-B14F-4D97-AF65-F5344CB8AC3E}">
        <p14:creationId xmlns:p14="http://schemas.microsoft.com/office/powerpoint/2010/main" val="6102580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3D278-7F24-431F-925E-6C30633E2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PCIE Gen5 (FR4) –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xTalk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Simulation</a:t>
            </a:r>
            <a:endParaRPr lang="en-US" dirty="0"/>
          </a:p>
        </p:txBody>
      </p:sp>
      <p:graphicFrame>
        <p:nvGraphicFramePr>
          <p:cNvPr id="3" name="Content Placeholder 14">
            <a:extLst>
              <a:ext uri="{FF2B5EF4-FFF2-40B4-BE49-F238E27FC236}">
                <a16:creationId xmlns:a16="http://schemas.microsoft.com/office/drawing/2014/main" id="{BAF35A6F-318A-4F55-9B70-878FA4BB51D1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7554911" y="3726152"/>
          <a:ext cx="3858950" cy="19264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9118">
                  <a:extLst>
                    <a:ext uri="{9D8B030D-6E8A-4147-A177-3AD203B41FA5}">
                      <a16:colId xmlns:a16="http://schemas.microsoft.com/office/drawing/2014/main" val="2757707107"/>
                    </a:ext>
                  </a:extLst>
                </a:gridCol>
                <a:gridCol w="559118">
                  <a:extLst>
                    <a:ext uri="{9D8B030D-6E8A-4147-A177-3AD203B41FA5}">
                      <a16:colId xmlns:a16="http://schemas.microsoft.com/office/drawing/2014/main" val="2367500535"/>
                    </a:ext>
                  </a:extLst>
                </a:gridCol>
                <a:gridCol w="559118">
                  <a:extLst>
                    <a:ext uri="{9D8B030D-6E8A-4147-A177-3AD203B41FA5}">
                      <a16:colId xmlns:a16="http://schemas.microsoft.com/office/drawing/2014/main" val="3221354088"/>
                    </a:ext>
                  </a:extLst>
                </a:gridCol>
                <a:gridCol w="601520">
                  <a:extLst>
                    <a:ext uri="{9D8B030D-6E8A-4147-A177-3AD203B41FA5}">
                      <a16:colId xmlns:a16="http://schemas.microsoft.com/office/drawing/2014/main" val="324435864"/>
                    </a:ext>
                  </a:extLst>
                </a:gridCol>
                <a:gridCol w="513325">
                  <a:extLst>
                    <a:ext uri="{9D8B030D-6E8A-4147-A177-3AD203B41FA5}">
                      <a16:colId xmlns:a16="http://schemas.microsoft.com/office/drawing/2014/main" val="2097584186"/>
                    </a:ext>
                  </a:extLst>
                </a:gridCol>
                <a:gridCol w="462280">
                  <a:extLst>
                    <a:ext uri="{9D8B030D-6E8A-4147-A177-3AD203B41FA5}">
                      <a16:colId xmlns:a16="http://schemas.microsoft.com/office/drawing/2014/main" val="3617083863"/>
                    </a:ext>
                  </a:extLst>
                </a:gridCol>
                <a:gridCol w="604471">
                  <a:extLst>
                    <a:ext uri="{9D8B030D-6E8A-4147-A177-3AD203B41FA5}">
                      <a16:colId xmlns:a16="http://schemas.microsoft.com/office/drawing/2014/main" val="1232169632"/>
                    </a:ext>
                  </a:extLst>
                </a:gridCol>
              </a:tblGrid>
              <a:tr h="281651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Row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7132731"/>
                  </a:ext>
                </a:extLst>
              </a:tr>
              <a:tr h="134722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NC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NC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gnd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gnd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NC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NC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9181993"/>
                  </a:ext>
                </a:extLst>
              </a:tr>
              <a:tr h="248454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gnd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gnd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p207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p199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gnd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gnd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2319327"/>
                  </a:ext>
                </a:extLst>
              </a:tr>
              <a:tr h="281651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p222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p214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gnd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gnd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ill Sans MT"/>
                          <a:ea typeface="+mn-ea"/>
                          <a:cs typeface="+mn-cs"/>
                        </a:rPr>
                        <a:t>NC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ill Sans MT"/>
                          <a:ea typeface="+mn-ea"/>
                          <a:cs typeface="+mn-cs"/>
                        </a:rPr>
                        <a:t>NC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883811"/>
                  </a:ext>
                </a:extLst>
              </a:tr>
              <a:tr h="281651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gnd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gnd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p205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p197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gnd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gnd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5755882"/>
                  </a:ext>
                </a:extLst>
              </a:tr>
              <a:tr h="281651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NC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NC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gnd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gnd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ill Sans MT"/>
                          <a:ea typeface="+mn-ea"/>
                          <a:cs typeface="+mn-cs"/>
                        </a:rPr>
                        <a:t>NC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ill Sans MT"/>
                          <a:ea typeface="+mn-ea"/>
                          <a:cs typeface="+mn-cs"/>
                        </a:rPr>
                        <a:t>NC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8694331"/>
                  </a:ext>
                </a:extLst>
              </a:tr>
              <a:tr h="281651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NC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NC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NC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NC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ill Sans MT"/>
                          <a:ea typeface="+mn-ea"/>
                          <a:cs typeface="+mn-cs"/>
                        </a:rPr>
                        <a:t>NC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ill Sans MT"/>
                          <a:ea typeface="+mn-ea"/>
                          <a:cs typeface="+mn-cs"/>
                        </a:rPr>
                        <a:t>NC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878872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7EFD92C7-94C9-4A32-8926-6076BE8764A7}"/>
              </a:ext>
            </a:extLst>
          </p:cNvPr>
          <p:cNvSpPr txBox="1"/>
          <p:nvPr/>
        </p:nvSpPr>
        <p:spPr>
          <a:xfrm>
            <a:off x="496450" y="2470944"/>
            <a:ext cx="1090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Module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E354D1-3309-44AA-86C4-3BE7498B89A2}"/>
              </a:ext>
            </a:extLst>
          </p:cNvPr>
          <p:cNvSpPr/>
          <p:nvPr/>
        </p:nvSpPr>
        <p:spPr>
          <a:xfrm>
            <a:off x="889585" y="2844548"/>
            <a:ext cx="138930" cy="276336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F4E358-8003-4D4D-8C46-C36044CA1A64}"/>
              </a:ext>
            </a:extLst>
          </p:cNvPr>
          <p:cNvSpPr/>
          <p:nvPr/>
        </p:nvSpPr>
        <p:spPr>
          <a:xfrm rot="5400000">
            <a:off x="2278875" y="4113467"/>
            <a:ext cx="164494" cy="294307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34361C-DAB1-4C33-A97C-AB8CA679FE77}"/>
              </a:ext>
            </a:extLst>
          </p:cNvPr>
          <p:cNvSpPr/>
          <p:nvPr/>
        </p:nvSpPr>
        <p:spPr>
          <a:xfrm>
            <a:off x="1037961" y="5131547"/>
            <a:ext cx="474675" cy="3647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48E0F67-A92C-4536-95BF-77C77BFC097F}"/>
              </a:ext>
            </a:extLst>
          </p:cNvPr>
          <p:cNvCxnSpPr>
            <a:cxnSpLocks/>
          </p:cNvCxnSpPr>
          <p:nvPr/>
        </p:nvCxnSpPr>
        <p:spPr>
          <a:xfrm>
            <a:off x="1085998" y="4176583"/>
            <a:ext cx="0" cy="86812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F224D3B-F437-4ACA-8DD9-F7092C94131D}"/>
              </a:ext>
            </a:extLst>
          </p:cNvPr>
          <p:cNvCxnSpPr>
            <a:cxnSpLocks/>
          </p:cNvCxnSpPr>
          <p:nvPr/>
        </p:nvCxnSpPr>
        <p:spPr>
          <a:xfrm>
            <a:off x="1677634" y="5363545"/>
            <a:ext cx="951150" cy="905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9AC6D9D-A3D9-4E39-B444-02CC58201DD3}"/>
              </a:ext>
            </a:extLst>
          </p:cNvPr>
          <p:cNvSpPr txBox="1"/>
          <p:nvPr/>
        </p:nvSpPr>
        <p:spPr>
          <a:xfrm>
            <a:off x="1672657" y="5687984"/>
            <a:ext cx="1179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Backplane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CEC222-B2F4-4767-B03F-F91F80D79C1D}"/>
              </a:ext>
            </a:extLst>
          </p:cNvPr>
          <p:cNvSpPr txBox="1"/>
          <p:nvPr/>
        </p:nvSpPr>
        <p:spPr>
          <a:xfrm>
            <a:off x="1034196" y="4475521"/>
            <a:ext cx="9825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Len 1 = 4”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90BAE1-16E0-44FC-88ED-F00E520A18A4}"/>
              </a:ext>
            </a:extLst>
          </p:cNvPr>
          <p:cNvSpPr txBox="1"/>
          <p:nvPr/>
        </p:nvSpPr>
        <p:spPr>
          <a:xfrm>
            <a:off x="1731710" y="5096884"/>
            <a:ext cx="84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Len 2 = 4”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CD9D653-38EB-4A68-8D28-8A68FE849077}"/>
              </a:ext>
            </a:extLst>
          </p:cNvPr>
          <p:cNvGrpSpPr/>
          <p:nvPr/>
        </p:nvGrpSpPr>
        <p:grpSpPr>
          <a:xfrm>
            <a:off x="1039426" y="3130298"/>
            <a:ext cx="211641" cy="812712"/>
            <a:chOff x="1776415" y="2382715"/>
            <a:chExt cx="211641" cy="81271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065012E-BEB7-4D7F-A27B-B2AC1C45F22B}"/>
                </a:ext>
              </a:extLst>
            </p:cNvPr>
            <p:cNvSpPr/>
            <p:nvPr/>
          </p:nvSpPr>
          <p:spPr>
            <a:xfrm flipH="1">
              <a:off x="1849126" y="2382715"/>
              <a:ext cx="138930" cy="8127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403CC3E-6C79-4B0F-8C16-64C3EB879434}"/>
                </a:ext>
              </a:extLst>
            </p:cNvPr>
            <p:cNvSpPr/>
            <p:nvPr/>
          </p:nvSpPr>
          <p:spPr>
            <a:xfrm>
              <a:off x="1777604" y="2475961"/>
              <a:ext cx="60718" cy="4697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5415A75-8F07-475E-92F5-4FD76CD73655}"/>
                </a:ext>
              </a:extLst>
            </p:cNvPr>
            <p:cNvSpPr/>
            <p:nvPr/>
          </p:nvSpPr>
          <p:spPr>
            <a:xfrm>
              <a:off x="1776627" y="2626749"/>
              <a:ext cx="60718" cy="4697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23DC2C2-2163-40BB-985D-38F5DEAF0F5C}"/>
                </a:ext>
              </a:extLst>
            </p:cNvPr>
            <p:cNvSpPr/>
            <p:nvPr/>
          </p:nvSpPr>
          <p:spPr>
            <a:xfrm>
              <a:off x="1776415" y="2778383"/>
              <a:ext cx="60718" cy="4697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7B45FFA-42EF-400C-AA6D-7C93E0E34DF2}"/>
                </a:ext>
              </a:extLst>
            </p:cNvPr>
            <p:cNvSpPr/>
            <p:nvPr/>
          </p:nvSpPr>
          <p:spPr>
            <a:xfrm>
              <a:off x="1776629" y="2920848"/>
              <a:ext cx="60718" cy="4697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C10A059-20D3-42A3-9C69-1C3BE0BE06CB}"/>
                </a:ext>
              </a:extLst>
            </p:cNvPr>
            <p:cNvSpPr/>
            <p:nvPr/>
          </p:nvSpPr>
          <p:spPr>
            <a:xfrm>
              <a:off x="1776626" y="3073248"/>
              <a:ext cx="60718" cy="4697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BDAB7A9-E771-44F4-913E-9F01DEDD19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880" y="5246910"/>
            <a:ext cx="457885" cy="125694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FCDC059D-485D-4030-946A-1A019EE86623}"/>
              </a:ext>
            </a:extLst>
          </p:cNvPr>
          <p:cNvGrpSpPr/>
          <p:nvPr/>
        </p:nvGrpSpPr>
        <p:grpSpPr>
          <a:xfrm rot="16200000">
            <a:off x="3271232" y="4975450"/>
            <a:ext cx="211641" cy="812712"/>
            <a:chOff x="1776415" y="2382715"/>
            <a:chExt cx="211641" cy="812712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0F48473-362F-4C30-93D9-A16DE45FF689}"/>
                </a:ext>
              </a:extLst>
            </p:cNvPr>
            <p:cNvSpPr/>
            <p:nvPr/>
          </p:nvSpPr>
          <p:spPr>
            <a:xfrm flipH="1">
              <a:off x="1849126" y="2382715"/>
              <a:ext cx="138930" cy="8127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9CE56B2-9150-43FC-AC8C-7B9C53ABFD40}"/>
                </a:ext>
              </a:extLst>
            </p:cNvPr>
            <p:cNvSpPr/>
            <p:nvPr/>
          </p:nvSpPr>
          <p:spPr>
            <a:xfrm>
              <a:off x="1777604" y="2475961"/>
              <a:ext cx="60718" cy="4697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28241808-982C-42CE-8A16-D4A766C51048}"/>
                </a:ext>
              </a:extLst>
            </p:cNvPr>
            <p:cNvSpPr/>
            <p:nvPr/>
          </p:nvSpPr>
          <p:spPr>
            <a:xfrm>
              <a:off x="1776627" y="2626749"/>
              <a:ext cx="60718" cy="4697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99193F2D-3D96-43DC-B66A-EF06B525B789}"/>
                </a:ext>
              </a:extLst>
            </p:cNvPr>
            <p:cNvSpPr/>
            <p:nvPr/>
          </p:nvSpPr>
          <p:spPr>
            <a:xfrm>
              <a:off x="1776415" y="2778383"/>
              <a:ext cx="60718" cy="4697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5874BA6-6D43-405C-98E6-009BD14940C1}"/>
                </a:ext>
              </a:extLst>
            </p:cNvPr>
            <p:cNvSpPr/>
            <p:nvPr/>
          </p:nvSpPr>
          <p:spPr>
            <a:xfrm>
              <a:off x="1776629" y="2920848"/>
              <a:ext cx="60718" cy="4697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BA182097-99A6-4A4F-9257-44ADD478D830}"/>
                </a:ext>
              </a:extLst>
            </p:cNvPr>
            <p:cNvSpPr/>
            <p:nvPr/>
          </p:nvSpPr>
          <p:spPr>
            <a:xfrm>
              <a:off x="1776626" y="3073248"/>
              <a:ext cx="60718" cy="4697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4DDFB7D9-490B-49A7-923D-B3501F69FF4B}"/>
              </a:ext>
            </a:extLst>
          </p:cNvPr>
          <p:cNvSpPr txBox="1"/>
          <p:nvPr/>
        </p:nvSpPr>
        <p:spPr>
          <a:xfrm>
            <a:off x="3502376" y="3708570"/>
            <a:ext cx="2304390" cy="1015663"/>
          </a:xfrm>
          <a:prstGeom prst="rect">
            <a:avLst/>
          </a:prstGeom>
          <a:solidFill>
            <a:srgbClr val="00B050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G5 Passing Criteria: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EH &gt; 10.0 mV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EW &gt; 0.3 UI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DE2D99D-9552-42F9-BC90-A6E683C45785}"/>
              </a:ext>
            </a:extLst>
          </p:cNvPr>
          <p:cNvSpPr/>
          <p:nvPr/>
        </p:nvSpPr>
        <p:spPr>
          <a:xfrm>
            <a:off x="8513528" y="4159813"/>
            <a:ext cx="1528765" cy="476534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FEC59B1-0D47-42B1-ABB5-30076C2E2DF4}"/>
              </a:ext>
            </a:extLst>
          </p:cNvPr>
          <p:cNvSpPr/>
          <p:nvPr/>
        </p:nvSpPr>
        <p:spPr>
          <a:xfrm>
            <a:off x="8506432" y="4689479"/>
            <a:ext cx="1528765" cy="476534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333E28F5-1B1E-4E0D-8D54-10D989EAD501}"/>
              </a:ext>
            </a:extLst>
          </p:cNvPr>
          <p:cNvSpPr/>
          <p:nvPr/>
        </p:nvSpPr>
        <p:spPr>
          <a:xfrm>
            <a:off x="7389056" y="4439212"/>
            <a:ext cx="1422490" cy="476534"/>
          </a:xfrm>
          <a:prstGeom prst="ellipse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93AF751-C5BD-4BB6-BA58-DE46007BF157}"/>
              </a:ext>
            </a:extLst>
          </p:cNvPr>
          <p:cNvSpPr txBox="1"/>
          <p:nvPr/>
        </p:nvSpPr>
        <p:spPr>
          <a:xfrm>
            <a:off x="6335945" y="3928828"/>
            <a:ext cx="1272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Victim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C6BA1BD-D7BB-47C5-ACEE-EC347460DE41}"/>
              </a:ext>
            </a:extLst>
          </p:cNvPr>
          <p:cNvSpPr txBox="1"/>
          <p:nvPr/>
        </p:nvSpPr>
        <p:spPr>
          <a:xfrm>
            <a:off x="9915372" y="3232857"/>
            <a:ext cx="1892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Aggressors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A03BA12-608C-4E65-A9C9-92F37514DDD4}"/>
              </a:ext>
            </a:extLst>
          </p:cNvPr>
          <p:cNvCxnSpPr>
            <a:cxnSpLocks/>
          </p:cNvCxnSpPr>
          <p:nvPr/>
        </p:nvCxnSpPr>
        <p:spPr>
          <a:xfrm>
            <a:off x="6830637" y="4420740"/>
            <a:ext cx="533127" cy="206371"/>
          </a:xfrm>
          <a:prstGeom prst="straightConnector1">
            <a:avLst/>
          </a:prstGeom>
          <a:ln w="3492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5E2B476-72B8-43CE-A873-F4A6C99EE61D}"/>
              </a:ext>
            </a:extLst>
          </p:cNvPr>
          <p:cNvCxnSpPr>
            <a:cxnSpLocks/>
          </p:cNvCxnSpPr>
          <p:nvPr/>
        </p:nvCxnSpPr>
        <p:spPr>
          <a:xfrm flipH="1">
            <a:off x="10136796" y="3734965"/>
            <a:ext cx="725043" cy="589385"/>
          </a:xfrm>
          <a:prstGeom prst="straightConnector1">
            <a:avLst/>
          </a:prstGeom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4138C55-D38D-4CCE-B6D1-CC46F9A218C6}"/>
              </a:ext>
            </a:extLst>
          </p:cNvPr>
          <p:cNvCxnSpPr>
            <a:cxnSpLocks/>
          </p:cNvCxnSpPr>
          <p:nvPr/>
        </p:nvCxnSpPr>
        <p:spPr>
          <a:xfrm flipH="1">
            <a:off x="10063258" y="3733465"/>
            <a:ext cx="798581" cy="1048085"/>
          </a:xfrm>
          <a:prstGeom prst="straightConnector1">
            <a:avLst/>
          </a:prstGeom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C9D03E93-AD0D-4ADD-8F64-3CBBCE86DD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0576432"/>
              </p:ext>
            </p:extLst>
          </p:nvPr>
        </p:nvGraphicFramePr>
        <p:xfrm>
          <a:off x="2704053" y="1748207"/>
          <a:ext cx="7029450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9880">
                  <a:extLst>
                    <a:ext uri="{9D8B030D-6E8A-4147-A177-3AD203B41FA5}">
                      <a16:colId xmlns:a16="http://schemas.microsoft.com/office/drawing/2014/main" val="2075620183"/>
                    </a:ext>
                  </a:extLst>
                </a:gridCol>
                <a:gridCol w="1351280">
                  <a:extLst>
                    <a:ext uri="{9D8B030D-6E8A-4147-A177-3AD203B41FA5}">
                      <a16:colId xmlns:a16="http://schemas.microsoft.com/office/drawing/2014/main" val="2364263812"/>
                    </a:ext>
                  </a:extLst>
                </a:gridCol>
                <a:gridCol w="1225867">
                  <a:extLst>
                    <a:ext uri="{9D8B030D-6E8A-4147-A177-3AD203B41FA5}">
                      <a16:colId xmlns:a16="http://schemas.microsoft.com/office/drawing/2014/main" val="919198910"/>
                    </a:ext>
                  </a:extLst>
                </a:gridCol>
                <a:gridCol w="1267143">
                  <a:extLst>
                    <a:ext uri="{9D8B030D-6E8A-4147-A177-3AD203B41FA5}">
                      <a16:colId xmlns:a16="http://schemas.microsoft.com/office/drawing/2014/main" val="720600751"/>
                    </a:ext>
                  </a:extLst>
                </a:gridCol>
                <a:gridCol w="1605280">
                  <a:extLst>
                    <a:ext uri="{9D8B030D-6E8A-4147-A177-3AD203B41FA5}">
                      <a16:colId xmlns:a16="http://schemas.microsoft.com/office/drawing/2014/main" val="502176359"/>
                    </a:ext>
                  </a:extLst>
                </a:gridCol>
              </a:tblGrid>
              <a:tr h="13849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  <a:cs typeface="Calibri" panose="020F0502020204030204" pitchFamily="34" charset="0"/>
                        </a:rPr>
                        <a:t>Victim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  <a:cs typeface="Calibri" panose="020F0502020204030204" pitchFamily="34" charset="0"/>
                        </a:rPr>
                        <a:t>Resistor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  <a:cs typeface="Calibri" panose="020F0502020204030204" pitchFamily="34" charset="0"/>
                        </a:rPr>
                        <a:t>EH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  <a:cs typeface="Calibri" panose="020F0502020204030204" pitchFamily="34" charset="0"/>
                        </a:rPr>
                        <a:t>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  <a:cs typeface="Calibri" panose="020F0502020204030204" pitchFamily="34" charset="0"/>
                        </a:rPr>
                        <a:t>Meet Spec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42329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P214,P222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accent5"/>
                          </a:solidFill>
                        </a:rPr>
                        <a:t>10.8 mV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0.195 UI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4681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P214,P222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24.0 mV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0.358 UI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1840268"/>
                  </a:ext>
                </a:extLst>
              </a:tr>
            </a:tbl>
          </a:graphicData>
        </a:graphic>
      </p:graphicFrame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38" name="3D Model 37" descr="Green checkmark">
                <a:extLst>
                  <a:ext uri="{FF2B5EF4-FFF2-40B4-BE49-F238E27FC236}">
                    <a16:creationId xmlns:a16="http://schemas.microsoft.com/office/drawing/2014/main" id="{B8D0E0F3-49E3-4011-B905-ADB471DF214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85177126"/>
                  </p:ext>
                </p:extLst>
              </p:nvPr>
            </p:nvGraphicFramePr>
            <p:xfrm>
              <a:off x="9363772" y="2130395"/>
              <a:ext cx="1433911" cy="1035076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433911" cy="1035076"/>
                    </a:xfrm>
                    <a:prstGeom prst="rect">
                      <a:avLst/>
                    </a:prstGeom>
                  </am3d:spPr>
                  <am3d:camera>
                    <am3d:pos x="0" y="0" z="6563663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06523" d="1000000"/>
                    <am3d:preTrans dx="0" dy="-14800077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2791346" ay="862070" az="-879910"/>
                    <am3d:postTrans dx="0" dy="0" dz="0"/>
                  </am3d:trans>
                  <am3d:attrSrcUrl r:id="rId4"/>
                  <am3d:raster rName="Office3DRenderer" rVer="16.0.8326">
                    <am3d:blip r:embed="rId5"/>
                  </am3d:raster>
                  <am3d:objViewport viewportSz="188972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38" name="3D Model 37" descr="Green checkmark">
                <a:extLst>
                  <a:ext uri="{FF2B5EF4-FFF2-40B4-BE49-F238E27FC236}">
                    <a16:creationId xmlns:a16="http://schemas.microsoft.com/office/drawing/2014/main" id="{B8D0E0F3-49E3-4011-B905-ADB471DF214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363772" y="2130395"/>
                <a:ext cx="1433911" cy="10350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40" name="3D Model 39" descr="Red Multiplication sign">
                <a:extLst>
                  <a:ext uri="{FF2B5EF4-FFF2-40B4-BE49-F238E27FC236}">
                    <a16:creationId xmlns:a16="http://schemas.microsoft.com/office/drawing/2014/main" id="{49E58C75-6CEC-42B5-A96D-EAFA47319FC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57953867"/>
                  </p:ext>
                </p:extLst>
              </p:nvPr>
            </p:nvGraphicFramePr>
            <p:xfrm>
              <a:off x="9369585" y="2030517"/>
              <a:ext cx="545787" cy="544892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545787" cy="544892"/>
                    </a:xfrm>
                    <a:prstGeom prst="rect">
                      <a:avLst/>
                    </a:prstGeom>
                  </am3d:spPr>
                  <am3d:camera>
                    <am3d:pos x="0" y="0" z="6656957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567641" d="1000000"/>
                    <am3d:preTrans dx="-6" dy="-17961074" dz="1699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attrSrcUrl r:id="rId8"/>
                  <am3d:raster rName="Office3DRenderer" rVer="16.0.8326">
                    <am3d:blip r:embed="rId9"/>
                  </am3d:raster>
                  <am3d:objViewport viewportSz="81814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40" name="3D Model 39" descr="Red Multiplication sign">
                <a:extLst>
                  <a:ext uri="{FF2B5EF4-FFF2-40B4-BE49-F238E27FC236}">
                    <a16:creationId xmlns:a16="http://schemas.microsoft.com/office/drawing/2014/main" id="{49E58C75-6CEC-42B5-A96D-EAFA47319FC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369585" y="2030517"/>
                <a:ext cx="545787" cy="54489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579891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F37A6-994D-4AB6-B342-5E19755FC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PCIE Gen5 Simulation (FR4) – performance Comparison by pin pair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BFA782-E480-4C71-81BC-8E4EE86E0BCC}"/>
              </a:ext>
            </a:extLst>
          </p:cNvPr>
          <p:cNvSpPr txBox="1"/>
          <p:nvPr/>
        </p:nvSpPr>
        <p:spPr>
          <a:xfrm>
            <a:off x="496450" y="2100680"/>
            <a:ext cx="1690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Module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3218CA-51C4-4260-8E7B-1D317A8AFF62}"/>
              </a:ext>
            </a:extLst>
          </p:cNvPr>
          <p:cNvSpPr/>
          <p:nvPr/>
        </p:nvSpPr>
        <p:spPr>
          <a:xfrm>
            <a:off x="880158" y="2420341"/>
            <a:ext cx="138930" cy="276336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5C9507-1222-4300-BF35-CC852F404887}"/>
              </a:ext>
            </a:extLst>
          </p:cNvPr>
          <p:cNvSpPr/>
          <p:nvPr/>
        </p:nvSpPr>
        <p:spPr>
          <a:xfrm rot="5400000">
            <a:off x="2269448" y="3689260"/>
            <a:ext cx="164494" cy="294307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DBAD1B-19AE-40D4-96FC-C70B1E274157}"/>
              </a:ext>
            </a:extLst>
          </p:cNvPr>
          <p:cNvSpPr/>
          <p:nvPr/>
        </p:nvSpPr>
        <p:spPr>
          <a:xfrm>
            <a:off x="1028534" y="4707340"/>
            <a:ext cx="474675" cy="3647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73B3F25-26FD-4C3E-B8D6-4077D561D5F5}"/>
              </a:ext>
            </a:extLst>
          </p:cNvPr>
          <p:cNvCxnSpPr>
            <a:cxnSpLocks/>
          </p:cNvCxnSpPr>
          <p:nvPr/>
        </p:nvCxnSpPr>
        <p:spPr>
          <a:xfrm>
            <a:off x="1076571" y="3752376"/>
            <a:ext cx="0" cy="86812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DC29640-6F46-4564-A040-8F49BA851AEA}"/>
              </a:ext>
            </a:extLst>
          </p:cNvPr>
          <p:cNvCxnSpPr>
            <a:cxnSpLocks/>
          </p:cNvCxnSpPr>
          <p:nvPr/>
        </p:nvCxnSpPr>
        <p:spPr>
          <a:xfrm>
            <a:off x="1668207" y="4939338"/>
            <a:ext cx="951150" cy="905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CD57FB7-19F2-4DBE-B4B1-838A9F30559F}"/>
              </a:ext>
            </a:extLst>
          </p:cNvPr>
          <p:cNvSpPr txBox="1"/>
          <p:nvPr/>
        </p:nvSpPr>
        <p:spPr>
          <a:xfrm>
            <a:off x="1663230" y="5263777"/>
            <a:ext cx="1179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Backplane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A3E37E-D82A-4BC2-8A97-E10235473114}"/>
              </a:ext>
            </a:extLst>
          </p:cNvPr>
          <p:cNvSpPr txBox="1"/>
          <p:nvPr/>
        </p:nvSpPr>
        <p:spPr>
          <a:xfrm>
            <a:off x="1024769" y="4051314"/>
            <a:ext cx="9825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Len 1 = 4”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6D98936-9A09-45AA-8B08-189615FA280A}"/>
              </a:ext>
            </a:extLst>
          </p:cNvPr>
          <p:cNvSpPr txBox="1"/>
          <p:nvPr/>
        </p:nvSpPr>
        <p:spPr>
          <a:xfrm>
            <a:off x="1722283" y="4672677"/>
            <a:ext cx="84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Len 2 = 4”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6F22738-50DD-460D-813F-8D1694D6B959}"/>
              </a:ext>
            </a:extLst>
          </p:cNvPr>
          <p:cNvGrpSpPr/>
          <p:nvPr/>
        </p:nvGrpSpPr>
        <p:grpSpPr>
          <a:xfrm>
            <a:off x="1029999" y="2706091"/>
            <a:ext cx="211641" cy="812712"/>
            <a:chOff x="1776415" y="2382715"/>
            <a:chExt cx="211641" cy="812712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E0E20A4-1594-4DCC-A6FA-9223FF2850CA}"/>
                </a:ext>
              </a:extLst>
            </p:cNvPr>
            <p:cNvSpPr/>
            <p:nvPr/>
          </p:nvSpPr>
          <p:spPr>
            <a:xfrm flipH="1">
              <a:off x="1849126" y="2382715"/>
              <a:ext cx="138930" cy="8127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24221D8-D0A9-4472-9B3B-3D6826F9EEC5}"/>
                </a:ext>
              </a:extLst>
            </p:cNvPr>
            <p:cNvSpPr/>
            <p:nvPr/>
          </p:nvSpPr>
          <p:spPr>
            <a:xfrm>
              <a:off x="1777604" y="2475961"/>
              <a:ext cx="60718" cy="4697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9AA36B89-9B00-4AFE-9FAA-F46B72480775}"/>
                </a:ext>
              </a:extLst>
            </p:cNvPr>
            <p:cNvSpPr/>
            <p:nvPr/>
          </p:nvSpPr>
          <p:spPr>
            <a:xfrm>
              <a:off x="1776627" y="2626749"/>
              <a:ext cx="60718" cy="4697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A413E68-F8AF-49A4-A457-C069E4EDA6B1}"/>
                </a:ext>
              </a:extLst>
            </p:cNvPr>
            <p:cNvSpPr/>
            <p:nvPr/>
          </p:nvSpPr>
          <p:spPr>
            <a:xfrm>
              <a:off x="1776415" y="2778383"/>
              <a:ext cx="60718" cy="4697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2A0C70AC-419D-4052-8BBC-58F564B26D56}"/>
                </a:ext>
              </a:extLst>
            </p:cNvPr>
            <p:cNvSpPr/>
            <p:nvPr/>
          </p:nvSpPr>
          <p:spPr>
            <a:xfrm>
              <a:off x="1776629" y="2920848"/>
              <a:ext cx="60718" cy="4697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FBB620DA-CBC5-4996-A4DB-A88B0DDC0792}"/>
                </a:ext>
              </a:extLst>
            </p:cNvPr>
            <p:cNvSpPr/>
            <p:nvPr/>
          </p:nvSpPr>
          <p:spPr>
            <a:xfrm>
              <a:off x="1776626" y="3073248"/>
              <a:ext cx="60718" cy="4697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A5F5AA2E-DFF6-4BD8-8ED6-75BFEF77AD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453" y="4822703"/>
            <a:ext cx="457885" cy="125694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7BDC4E68-AE78-49EA-98D4-B8596E3803FA}"/>
              </a:ext>
            </a:extLst>
          </p:cNvPr>
          <p:cNvGrpSpPr/>
          <p:nvPr/>
        </p:nvGrpSpPr>
        <p:grpSpPr>
          <a:xfrm rot="16200000">
            <a:off x="3261805" y="4551243"/>
            <a:ext cx="211641" cy="812712"/>
            <a:chOff x="1776415" y="2382715"/>
            <a:chExt cx="211641" cy="812712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A59A8AE-55E0-447A-9CB8-67EFC50DA6B7}"/>
                </a:ext>
              </a:extLst>
            </p:cNvPr>
            <p:cNvSpPr/>
            <p:nvPr/>
          </p:nvSpPr>
          <p:spPr>
            <a:xfrm flipH="1">
              <a:off x="1849126" y="2382715"/>
              <a:ext cx="138930" cy="8127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1652019E-C74D-45E3-8765-E8E012D5985C}"/>
                </a:ext>
              </a:extLst>
            </p:cNvPr>
            <p:cNvSpPr/>
            <p:nvPr/>
          </p:nvSpPr>
          <p:spPr>
            <a:xfrm>
              <a:off x="1777604" y="2475961"/>
              <a:ext cx="60718" cy="4697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D0D73395-EB34-49D2-8D53-EEA35AAC70D0}"/>
                </a:ext>
              </a:extLst>
            </p:cNvPr>
            <p:cNvSpPr/>
            <p:nvPr/>
          </p:nvSpPr>
          <p:spPr>
            <a:xfrm>
              <a:off x="1776627" y="2626749"/>
              <a:ext cx="60718" cy="4697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24ADB96A-910F-4256-8AB8-4989058160D4}"/>
                </a:ext>
              </a:extLst>
            </p:cNvPr>
            <p:cNvSpPr/>
            <p:nvPr/>
          </p:nvSpPr>
          <p:spPr>
            <a:xfrm>
              <a:off x="1776415" y="2778383"/>
              <a:ext cx="60718" cy="4697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52DAFCEB-513C-4611-949D-9A836E34E27E}"/>
                </a:ext>
              </a:extLst>
            </p:cNvPr>
            <p:cNvSpPr/>
            <p:nvPr/>
          </p:nvSpPr>
          <p:spPr>
            <a:xfrm>
              <a:off x="1776629" y="2920848"/>
              <a:ext cx="60718" cy="4697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1A10D786-E99E-4A49-934D-1DDF098B6F96}"/>
                </a:ext>
              </a:extLst>
            </p:cNvPr>
            <p:cNvSpPr/>
            <p:nvPr/>
          </p:nvSpPr>
          <p:spPr>
            <a:xfrm>
              <a:off x="1776626" y="3073248"/>
              <a:ext cx="60718" cy="4697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aphicFrame>
        <p:nvGraphicFramePr>
          <p:cNvPr id="36" name="Content Placeholder 13">
            <a:extLst>
              <a:ext uri="{FF2B5EF4-FFF2-40B4-BE49-F238E27FC236}">
                <a16:creationId xmlns:a16="http://schemas.microsoft.com/office/drawing/2014/main" id="{226D3211-C490-4510-A378-F027D39E96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7878740"/>
              </p:ext>
            </p:extLst>
          </p:nvPr>
        </p:nvGraphicFramePr>
        <p:xfrm>
          <a:off x="4720310" y="1962974"/>
          <a:ext cx="3817303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0243">
                  <a:extLst>
                    <a:ext uri="{9D8B030D-6E8A-4147-A177-3AD203B41FA5}">
                      <a16:colId xmlns:a16="http://schemas.microsoft.com/office/drawing/2014/main" val="635406948"/>
                    </a:ext>
                  </a:extLst>
                </a:gridCol>
                <a:gridCol w="1122680">
                  <a:extLst>
                    <a:ext uri="{9D8B030D-6E8A-4147-A177-3AD203B41FA5}">
                      <a16:colId xmlns:a16="http://schemas.microsoft.com/office/drawing/2014/main" val="764792214"/>
                    </a:ext>
                  </a:extLst>
                </a:gridCol>
                <a:gridCol w="754380">
                  <a:extLst>
                    <a:ext uri="{9D8B030D-6E8A-4147-A177-3AD203B41FA5}">
                      <a16:colId xmlns:a16="http://schemas.microsoft.com/office/drawing/2014/main" val="1278690740"/>
                    </a:ext>
                  </a:extLst>
                </a:gridCol>
              </a:tblGrid>
              <a:tr h="301041">
                <a:tc>
                  <a:txBody>
                    <a:bodyPr/>
                    <a:lstStyle/>
                    <a:p>
                      <a:r>
                        <a:rPr lang="en-US" dirty="0"/>
                        <a:t>Pins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EW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7638836"/>
                  </a:ext>
                </a:extLst>
              </a:tr>
              <a:tr h="301041">
                <a:tc>
                  <a:txBody>
                    <a:bodyPr/>
                    <a:lstStyle/>
                    <a:p>
                      <a:r>
                        <a:rPr lang="en-US" dirty="0"/>
                        <a:t>197, 205 (Short)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24.2 mV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0.329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771234"/>
                  </a:ext>
                </a:extLst>
              </a:tr>
              <a:tr h="301041">
                <a:tc>
                  <a:txBody>
                    <a:bodyPr/>
                    <a:lstStyle/>
                    <a:p>
                      <a:r>
                        <a:rPr lang="en-US" dirty="0"/>
                        <a:t>214, 222 (Med)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15.2 mV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0.245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98540"/>
                  </a:ext>
                </a:extLst>
              </a:tr>
              <a:tr h="301041">
                <a:tc>
                  <a:txBody>
                    <a:bodyPr/>
                    <a:lstStyle/>
                    <a:p>
                      <a:r>
                        <a:rPr lang="en-US" dirty="0"/>
                        <a:t>199, 207 (Long)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15.8 mV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0.240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4926549"/>
                  </a:ext>
                </a:extLst>
              </a:tr>
            </a:tbl>
          </a:graphicData>
        </a:graphic>
      </p:graphicFrame>
      <p:sp>
        <p:nvSpPr>
          <p:cNvPr id="37" name="TextBox 36">
            <a:extLst>
              <a:ext uri="{FF2B5EF4-FFF2-40B4-BE49-F238E27FC236}">
                <a16:creationId xmlns:a16="http://schemas.microsoft.com/office/drawing/2014/main" id="{CF65C6A7-3EE7-428D-BF10-DE06CD7CB46C}"/>
              </a:ext>
            </a:extLst>
          </p:cNvPr>
          <p:cNvSpPr txBox="1"/>
          <p:nvPr/>
        </p:nvSpPr>
        <p:spPr>
          <a:xfrm>
            <a:off x="4744815" y="1592725"/>
            <a:ext cx="2312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Without  Resistors</a:t>
            </a:r>
          </a:p>
        </p:txBody>
      </p:sp>
      <p:graphicFrame>
        <p:nvGraphicFramePr>
          <p:cNvPr id="45" name="Content Placeholder 13">
            <a:extLst>
              <a:ext uri="{FF2B5EF4-FFF2-40B4-BE49-F238E27FC236}">
                <a16:creationId xmlns:a16="http://schemas.microsoft.com/office/drawing/2014/main" id="{3B2B10B8-A4C9-4B5B-9577-36910AA99C1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1053400"/>
              </p:ext>
            </p:extLst>
          </p:nvPr>
        </p:nvGraphicFramePr>
        <p:xfrm>
          <a:off x="4728976" y="4341713"/>
          <a:ext cx="5761039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0243">
                  <a:extLst>
                    <a:ext uri="{9D8B030D-6E8A-4147-A177-3AD203B41FA5}">
                      <a16:colId xmlns:a16="http://schemas.microsoft.com/office/drawing/2014/main" val="635406948"/>
                    </a:ext>
                  </a:extLst>
                </a:gridCol>
                <a:gridCol w="1122680">
                  <a:extLst>
                    <a:ext uri="{9D8B030D-6E8A-4147-A177-3AD203B41FA5}">
                      <a16:colId xmlns:a16="http://schemas.microsoft.com/office/drawing/2014/main" val="764792214"/>
                    </a:ext>
                  </a:extLst>
                </a:gridCol>
                <a:gridCol w="817880">
                  <a:extLst>
                    <a:ext uri="{9D8B030D-6E8A-4147-A177-3AD203B41FA5}">
                      <a16:colId xmlns:a16="http://schemas.microsoft.com/office/drawing/2014/main" val="1278690740"/>
                    </a:ext>
                  </a:extLst>
                </a:gridCol>
                <a:gridCol w="955993">
                  <a:extLst>
                    <a:ext uri="{9D8B030D-6E8A-4147-A177-3AD203B41FA5}">
                      <a16:colId xmlns:a16="http://schemas.microsoft.com/office/drawing/2014/main" val="2823012255"/>
                    </a:ext>
                  </a:extLst>
                </a:gridCol>
                <a:gridCol w="924243">
                  <a:extLst>
                    <a:ext uri="{9D8B030D-6E8A-4147-A177-3AD203B41FA5}">
                      <a16:colId xmlns:a16="http://schemas.microsoft.com/office/drawing/2014/main" val="1004838653"/>
                    </a:ext>
                  </a:extLst>
                </a:gridCol>
              </a:tblGrid>
              <a:tr h="301041">
                <a:tc>
                  <a:txBody>
                    <a:bodyPr/>
                    <a:lstStyle/>
                    <a:p>
                      <a:r>
                        <a:rPr lang="en-US" dirty="0"/>
                        <a:t>Pin Pairs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EW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EH 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EW ∆ 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437638836"/>
                  </a:ext>
                </a:extLst>
              </a:tr>
              <a:tr h="301041">
                <a:tc>
                  <a:txBody>
                    <a:bodyPr/>
                    <a:lstStyle/>
                    <a:p>
                      <a:r>
                        <a:rPr lang="en-US" dirty="0"/>
                        <a:t>197, 205 (Short)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32.5 mV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0.403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 +34%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+23%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771234"/>
                  </a:ext>
                </a:extLst>
              </a:tr>
              <a:tr h="301041">
                <a:tc>
                  <a:txBody>
                    <a:bodyPr/>
                    <a:lstStyle/>
                    <a:p>
                      <a:r>
                        <a:rPr lang="en-US" dirty="0"/>
                        <a:t>214, 222 (Med)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31.8 mV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0.410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+109%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+67%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98540"/>
                  </a:ext>
                </a:extLst>
              </a:tr>
              <a:tr h="301041">
                <a:tc>
                  <a:txBody>
                    <a:bodyPr/>
                    <a:lstStyle/>
                    <a:p>
                      <a:r>
                        <a:rPr lang="en-US" dirty="0"/>
                        <a:t>199, 207 (Long)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31.4 mV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0.400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+99%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+67%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4926549"/>
                  </a:ext>
                </a:extLst>
              </a:tr>
            </a:tbl>
          </a:graphicData>
        </a:graphic>
      </p:graphicFrame>
      <p:sp>
        <p:nvSpPr>
          <p:cNvPr id="46" name="TextBox 45">
            <a:extLst>
              <a:ext uri="{FF2B5EF4-FFF2-40B4-BE49-F238E27FC236}">
                <a16:creationId xmlns:a16="http://schemas.microsoft.com/office/drawing/2014/main" id="{19DBDC6F-338B-43E0-906A-B570C9566A88}"/>
              </a:ext>
            </a:extLst>
          </p:cNvPr>
          <p:cNvSpPr txBox="1"/>
          <p:nvPr/>
        </p:nvSpPr>
        <p:spPr>
          <a:xfrm>
            <a:off x="4754969" y="3972381"/>
            <a:ext cx="1822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With Resistors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39A7F80-924A-4DD2-B392-9F92F6856DC3}"/>
              </a:ext>
            </a:extLst>
          </p:cNvPr>
          <p:cNvSpPr txBox="1"/>
          <p:nvPr/>
        </p:nvSpPr>
        <p:spPr>
          <a:xfrm>
            <a:off x="8872012" y="1992023"/>
            <a:ext cx="2673443" cy="1200329"/>
          </a:xfrm>
          <a:prstGeom prst="rect">
            <a:avLst/>
          </a:prstGeom>
          <a:solidFill>
            <a:srgbClr val="00B050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G5 Passing Criteria: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EH &gt; 10.0 mV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EW &gt; 0.3 UI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1FCDDD6-FC40-4460-A5AC-2DF0AB57C44A}"/>
              </a:ext>
            </a:extLst>
          </p:cNvPr>
          <p:cNvSpPr txBox="1"/>
          <p:nvPr/>
        </p:nvSpPr>
        <p:spPr>
          <a:xfrm>
            <a:off x="8267651" y="3606697"/>
            <a:ext cx="2820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Exceptional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Improvement</a:t>
            </a:r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89EA7A30-1F37-4900-828B-E22B365D760A}"/>
              </a:ext>
            </a:extLst>
          </p:cNvPr>
          <p:cNvSpPr/>
          <p:nvPr/>
        </p:nvSpPr>
        <p:spPr>
          <a:xfrm rot="5400000" flipH="1">
            <a:off x="9396644" y="3289378"/>
            <a:ext cx="320475" cy="1809920"/>
          </a:xfrm>
          <a:prstGeom prst="rightBrace">
            <a:avLst>
              <a:gd name="adj1" fmla="val 8333"/>
              <a:gd name="adj2" fmla="val 47932"/>
            </a:avLst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48" name="3D Model 47" descr="Green checkmark">
                <a:extLst>
                  <a:ext uri="{FF2B5EF4-FFF2-40B4-BE49-F238E27FC236}">
                    <a16:creationId xmlns:a16="http://schemas.microsoft.com/office/drawing/2014/main" id="{6A46E69C-2B19-4177-87DC-3D80B26BE59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64376134"/>
                  </p:ext>
                </p:extLst>
              </p:nvPr>
            </p:nvGraphicFramePr>
            <p:xfrm>
              <a:off x="10469717" y="4296066"/>
              <a:ext cx="1339098" cy="1250355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339098" cy="1250355"/>
                    </a:xfrm>
                    <a:prstGeom prst="rect">
                      <a:avLst/>
                    </a:prstGeom>
                  </am3d:spPr>
                  <am3d:camera>
                    <am3d:pos x="0" y="0" z="6563663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06523" d="1000000"/>
                    <am3d:preTrans dx="0" dy="-14800077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592652" ay="-348940" az="60656"/>
                    <am3d:postTrans dx="0" dy="0" dz="0"/>
                  </am3d:trans>
                  <am3d:attrSrcUrl r:id="rId5"/>
                  <am3d:raster rName="Office3DRenderer" rVer="16.0.8326">
                    <am3d:blip r:embed="rId6"/>
                  </am3d:raster>
                  <am3d:objViewport viewportSz="179496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48" name="3D Model 47" descr="Green checkmark">
                <a:extLst>
                  <a:ext uri="{FF2B5EF4-FFF2-40B4-BE49-F238E27FC236}">
                    <a16:creationId xmlns:a16="http://schemas.microsoft.com/office/drawing/2014/main" id="{6A46E69C-2B19-4177-87DC-3D80B26BE59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469717" y="4296066"/>
                <a:ext cx="1339098" cy="125035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53673660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24DF3-2727-4E85-9EE9-A0E15D2EC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569" y="2200"/>
            <a:ext cx="10215579" cy="941605"/>
          </a:xfrm>
        </p:spPr>
        <p:txBody>
          <a:bodyPr>
            <a:normAutofit fontScale="90000"/>
          </a:bodyPr>
          <a:lstStyle/>
          <a:p>
            <a:r>
              <a:rPr lang="en-US" sz="4800" dirty="0" err="1"/>
              <a:t>Searay</a:t>
            </a:r>
            <a:r>
              <a:rPr lang="en-US" sz="4800" dirty="0"/>
              <a:t>™ (RA) mated Connector results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6C7FCF-6671-4D09-9BD6-920420FC36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545" y="1115436"/>
            <a:ext cx="10573694" cy="4811638"/>
          </a:xfrm>
        </p:spPr>
        <p:txBody>
          <a:bodyPr>
            <a:normAutofit fontScale="92500" lnSpcReduction="20000"/>
          </a:bodyPr>
          <a:lstStyle/>
          <a:p>
            <a:pPr marL="457200" lvl="0" indent="-457200"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effect of the damping resistors in the Gen4 simulation is to increase the eye-width up to +11% while having a small effect on the eye-height.</a:t>
            </a:r>
          </a:p>
          <a:p>
            <a:pPr marL="457200" lvl="0" indent="-457200"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effect of the damping resistors in the Gen5 simulation is astonishing, yielding eye-height improvements of +109% and eye-width improvements of +67%. </a:t>
            </a:r>
          </a:p>
          <a:p>
            <a:pPr marL="457200" lvl="0" indent="-457200"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is achieved by the reduction of the jitter in the rising and falling edges by the resistor damping elements.</a:t>
            </a:r>
          </a:p>
          <a:p>
            <a:pPr marL="457200" lvl="0" indent="-457200"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addition of damping resistors improves the SEARAY™ RA performance enough to pass PCIE Gen5 (32GT/s) channels. 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4461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BD04B-08B3-440C-AEB4-62B7F1E8E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663" y="2855575"/>
            <a:ext cx="10349951" cy="734907"/>
          </a:xfrm>
        </p:spPr>
        <p:txBody>
          <a:bodyPr anchor="ctr"/>
          <a:lstStyle/>
          <a:p>
            <a:pPr algn="ctr"/>
            <a:r>
              <a:rPr lang="en-US" dirty="0"/>
              <a:t>De-embedded Measurement Results</a:t>
            </a:r>
          </a:p>
        </p:txBody>
      </p:sp>
    </p:spTree>
    <p:extLst>
      <p:ext uri="{BB962C8B-B14F-4D97-AF65-F5344CB8AC3E}">
        <p14:creationId xmlns:p14="http://schemas.microsoft.com/office/powerpoint/2010/main" val="37845458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CE6BF3A-E159-4343-B3E9-3FC5D36E3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569" y="17888"/>
            <a:ext cx="10215579" cy="941605"/>
          </a:xfrm>
        </p:spPr>
        <p:txBody>
          <a:bodyPr anchor="ctr"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SETUP for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searay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™ Measurements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FBEFD12-2001-4452-826F-17D20EDA51EE}"/>
              </a:ext>
            </a:extLst>
          </p:cNvPr>
          <p:cNvSpPr txBox="1">
            <a:spLocks/>
          </p:cNvSpPr>
          <p:nvPr/>
        </p:nvSpPr>
        <p:spPr>
          <a:xfrm>
            <a:off x="704247" y="908224"/>
            <a:ext cx="10411772" cy="43812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None/>
              <a:defRPr sz="1800" b="0" i="0" kern="1200" spc="10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tx1">
                  <a:lumMod val="50000"/>
                  <a:lumOff val="50000"/>
                </a:schemeClr>
              </a:buClr>
              <a:buSzPct val="80000"/>
              <a:buFont typeface="AppleSymbols" charset="0"/>
              <a:buChar char="⎼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tx1">
                  <a:lumMod val="50000"/>
                  <a:lumOff val="50000"/>
                </a:schemeClr>
              </a:buClr>
              <a:buSzPct val="75000"/>
              <a:buFont typeface="AppleSymbols" charset="0"/>
              <a:buChar char="⎼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fontAlgn="auto">
              <a:buFont typeface="Arial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Keysight N5227A 67GHz Microwave Network Analyzer for Return Loss, Insertion Loss and Crosstalk (NEXT and FEXT) measurements.</a:t>
            </a:r>
          </a:p>
          <a:p>
            <a:pPr marL="285750" indent="-285750" fontAlgn="auto">
              <a:buFont typeface="Arial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 test boards (one populated with damping resistors) and a calibration board</a:t>
            </a:r>
          </a:p>
          <a:p>
            <a:pPr marL="285750" indent="-285750" fontAlgn="auto">
              <a:buFont typeface="Arial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SEARAY™ Connector S-parameter models were extracted from VNA measurements using a 2x thru style de-embedding tool.</a:t>
            </a:r>
          </a:p>
          <a:p>
            <a:pPr marL="285750" indent="-285750" fontAlgn="auto">
              <a:buFont typeface="Arial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F923EA9-F42F-4B85-B20B-1E8BEAF3D3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721" y="3249023"/>
            <a:ext cx="3962394" cy="26415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F2BD61F-A972-4BA4-898B-698420CF6F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310" y="3249023"/>
            <a:ext cx="3962394" cy="264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8410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2EBED-58D1-415A-841A-DC3027C50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De-embedded insertion (</a:t>
            </a:r>
            <a:r>
              <a:rPr lang="en-US" dirty="0" err="1"/>
              <a:t>il</a:t>
            </a:r>
            <a:r>
              <a:rPr lang="en-US" dirty="0"/>
              <a:t>) Comparison</a:t>
            </a:r>
          </a:p>
        </p:txBody>
      </p:sp>
      <p:pic>
        <p:nvPicPr>
          <p:cNvPr id="3" name="Content Placeholder 10">
            <a:extLst>
              <a:ext uri="{FF2B5EF4-FFF2-40B4-BE49-F238E27FC236}">
                <a16:creationId xmlns:a16="http://schemas.microsoft.com/office/drawing/2014/main" id="{6704C64C-B885-4960-B48F-086FE6DD62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800" y="3938588"/>
            <a:ext cx="4775200" cy="2743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D66175-2939-46E7-8335-D6682DF156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283" y="1237149"/>
            <a:ext cx="4774387" cy="2743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06F440-586C-4286-B799-E4298209C4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4" y="2571496"/>
            <a:ext cx="4774387" cy="2743200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971860C-A9B3-4E59-AF51-FD598DAC68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4889586"/>
              </p:ext>
            </p:extLst>
          </p:nvPr>
        </p:nvGraphicFramePr>
        <p:xfrm>
          <a:off x="4666435" y="3321273"/>
          <a:ext cx="2541988" cy="975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315">
                  <a:extLst>
                    <a:ext uri="{9D8B030D-6E8A-4147-A177-3AD203B41FA5}">
                      <a16:colId xmlns:a16="http://schemas.microsoft.com/office/drawing/2014/main" val="1547807042"/>
                    </a:ext>
                  </a:extLst>
                </a:gridCol>
                <a:gridCol w="510315">
                  <a:extLst>
                    <a:ext uri="{9D8B030D-6E8A-4147-A177-3AD203B41FA5}">
                      <a16:colId xmlns:a16="http://schemas.microsoft.com/office/drawing/2014/main" val="2391168957"/>
                    </a:ext>
                  </a:extLst>
                </a:gridCol>
                <a:gridCol w="510315">
                  <a:extLst>
                    <a:ext uri="{9D8B030D-6E8A-4147-A177-3AD203B41FA5}">
                      <a16:colId xmlns:a16="http://schemas.microsoft.com/office/drawing/2014/main" val="360186628"/>
                    </a:ext>
                  </a:extLst>
                </a:gridCol>
                <a:gridCol w="510315">
                  <a:extLst>
                    <a:ext uri="{9D8B030D-6E8A-4147-A177-3AD203B41FA5}">
                      <a16:colId xmlns:a16="http://schemas.microsoft.com/office/drawing/2014/main" val="380798255"/>
                    </a:ext>
                  </a:extLst>
                </a:gridCol>
                <a:gridCol w="500728">
                  <a:extLst>
                    <a:ext uri="{9D8B030D-6E8A-4147-A177-3AD203B41FA5}">
                      <a16:colId xmlns:a16="http://schemas.microsoft.com/office/drawing/2014/main" val="42478765"/>
                    </a:ext>
                  </a:extLst>
                </a:gridCol>
              </a:tblGrid>
              <a:tr h="211311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Row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6424178"/>
                  </a:ext>
                </a:extLst>
              </a:tr>
              <a:tr h="211311"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p207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p199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880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p222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p214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1712713"/>
                  </a:ext>
                </a:extLst>
              </a:tr>
              <a:tr h="211311"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p205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p197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4962515"/>
                  </a:ext>
                </a:extLst>
              </a:tr>
            </a:tbl>
          </a:graphicData>
        </a:graphic>
      </p:graphicFrame>
      <p:sp>
        <p:nvSpPr>
          <p:cNvPr id="7" name="Oval 6">
            <a:extLst>
              <a:ext uri="{FF2B5EF4-FFF2-40B4-BE49-F238E27FC236}">
                <a16:creationId xmlns:a16="http://schemas.microsoft.com/office/drawing/2014/main" id="{A6C5DEC8-5436-4C0E-A0D3-38B4FA3F0A27}"/>
              </a:ext>
            </a:extLst>
          </p:cNvPr>
          <p:cNvSpPr/>
          <p:nvPr/>
        </p:nvSpPr>
        <p:spPr>
          <a:xfrm>
            <a:off x="4640796" y="3736111"/>
            <a:ext cx="1076316" cy="380386"/>
          </a:xfrm>
          <a:prstGeom prst="ellipse">
            <a:avLst/>
          </a:prstGeom>
          <a:noFill/>
          <a:ln w="317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351E343-6E52-4C00-BD4F-5E2A40682275}"/>
              </a:ext>
            </a:extLst>
          </p:cNvPr>
          <p:cNvSpPr/>
          <p:nvPr/>
        </p:nvSpPr>
        <p:spPr>
          <a:xfrm>
            <a:off x="5646482" y="3520467"/>
            <a:ext cx="1076316" cy="345805"/>
          </a:xfrm>
          <a:prstGeom prst="ellipse">
            <a:avLst/>
          </a:prstGeom>
          <a:noFill/>
          <a:ln w="317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highlight>
                <a:srgbClr val="000000"/>
              </a:highlight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95D41A9-C7D2-4966-821D-A995B724BE01}"/>
              </a:ext>
            </a:extLst>
          </p:cNvPr>
          <p:cNvSpPr/>
          <p:nvPr/>
        </p:nvSpPr>
        <p:spPr>
          <a:xfrm>
            <a:off x="5651106" y="4003687"/>
            <a:ext cx="1076316" cy="345805"/>
          </a:xfrm>
          <a:prstGeom prst="ellipse">
            <a:avLst/>
          </a:prstGeom>
          <a:noFill/>
          <a:ln w="317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highlight>
                <a:srgbClr val="000000"/>
              </a:highlight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D414B29-01AF-4DB0-927B-5AD9957C2690}"/>
              </a:ext>
            </a:extLst>
          </p:cNvPr>
          <p:cNvCxnSpPr>
            <a:cxnSpLocks/>
            <a:stCxn id="8" idx="7"/>
          </p:cNvCxnSpPr>
          <p:nvPr/>
        </p:nvCxnSpPr>
        <p:spPr>
          <a:xfrm flipV="1">
            <a:off x="6565175" y="3093607"/>
            <a:ext cx="1106003" cy="477502"/>
          </a:xfrm>
          <a:prstGeom prst="straightConnector1">
            <a:avLst/>
          </a:prstGeom>
          <a:ln w="317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D476799-4D90-48E0-9603-AE09D9831779}"/>
              </a:ext>
            </a:extLst>
          </p:cNvPr>
          <p:cNvCxnSpPr>
            <a:cxnSpLocks/>
            <a:stCxn id="9" idx="5"/>
          </p:cNvCxnSpPr>
          <p:nvPr/>
        </p:nvCxnSpPr>
        <p:spPr>
          <a:xfrm>
            <a:off x="6569799" y="4298850"/>
            <a:ext cx="1106003" cy="643422"/>
          </a:xfrm>
          <a:prstGeom prst="straightConnector1">
            <a:avLst/>
          </a:prstGeom>
          <a:ln w="317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C65EEB0-2B56-462D-807B-B78E668EF61A}"/>
              </a:ext>
            </a:extLst>
          </p:cNvPr>
          <p:cNvCxnSpPr>
            <a:cxnSpLocks/>
          </p:cNvCxnSpPr>
          <p:nvPr/>
        </p:nvCxnSpPr>
        <p:spPr>
          <a:xfrm flipH="1">
            <a:off x="4331855" y="3919246"/>
            <a:ext cx="299214" cy="7058"/>
          </a:xfrm>
          <a:prstGeom prst="straightConnector1">
            <a:avLst/>
          </a:prstGeom>
          <a:ln w="317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ABC2EBD-07DF-4BC3-B780-41BD8B74AA9F}"/>
              </a:ext>
            </a:extLst>
          </p:cNvPr>
          <p:cNvSpPr txBox="1"/>
          <p:nvPr/>
        </p:nvSpPr>
        <p:spPr>
          <a:xfrm>
            <a:off x="113317" y="1365108"/>
            <a:ext cx="72263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Resonances get sharper with pin length through the connector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RED Plots </a:t>
            </a:r>
            <a:r>
              <a:rPr lang="en-US" sz="2000" dirty="0"/>
              <a:t>with Resistors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3A5BC2-9635-4EE2-9411-467F81147D24}"/>
              </a:ext>
            </a:extLst>
          </p:cNvPr>
          <p:cNvSpPr txBox="1"/>
          <p:nvPr/>
        </p:nvSpPr>
        <p:spPr>
          <a:xfrm>
            <a:off x="8278500" y="5178803"/>
            <a:ext cx="831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Short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E164B7-ECB9-4C56-9EEA-695FFCF30032}"/>
              </a:ext>
            </a:extLst>
          </p:cNvPr>
          <p:cNvSpPr txBox="1"/>
          <p:nvPr/>
        </p:nvSpPr>
        <p:spPr>
          <a:xfrm>
            <a:off x="1213419" y="3827887"/>
            <a:ext cx="1076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Medium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C62CEB-4DFE-4CCF-AB3C-6B713E50CF99}"/>
              </a:ext>
            </a:extLst>
          </p:cNvPr>
          <p:cNvSpPr txBox="1"/>
          <p:nvPr/>
        </p:nvSpPr>
        <p:spPr>
          <a:xfrm>
            <a:off x="8278500" y="2480611"/>
            <a:ext cx="831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Long</a:t>
            </a:r>
          </a:p>
        </p:txBody>
      </p:sp>
    </p:spTree>
    <p:extLst>
      <p:ext uri="{BB962C8B-B14F-4D97-AF65-F5344CB8AC3E}">
        <p14:creationId xmlns:p14="http://schemas.microsoft.com/office/powerpoint/2010/main" val="26280103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6083C-C256-4734-A53E-86E7B3E09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518EFAD-53CE-4D5E-A6A9-44272D03A7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11163" lvl="0" indent="-34290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85000"/>
              <a:buFont typeface="Arial" panose="020B0604020202020204" pitchFamily="34" charset="0"/>
              <a:buChar char="•"/>
            </a:pPr>
            <a:r>
              <a:rPr lang="en-US" sz="3600" spc="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Problem, Objective, &amp; Summary</a:t>
            </a:r>
          </a:p>
          <a:p>
            <a:pPr marL="411163" indent="-34290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85000"/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</a:rPr>
              <a:t>Test Board Design Overview</a:t>
            </a:r>
            <a:endParaRPr lang="en-US" sz="3600" spc="0" dirty="0">
              <a:solidFill>
                <a:srgbClr val="000000"/>
              </a:solidFill>
              <a:latin typeface="Calibri" panose="020F0502020204030204" pitchFamily="34" charset="0"/>
              <a:ea typeface="+mn-ea"/>
              <a:cs typeface="+mn-cs"/>
            </a:endParaRPr>
          </a:p>
          <a:p>
            <a:pPr marL="411163" lvl="0" indent="-34290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85000"/>
              <a:buFont typeface="Arial" panose="020B0604020202020204" pitchFamily="34" charset="0"/>
              <a:buChar char="•"/>
            </a:pPr>
            <a:r>
              <a:rPr lang="en-US" sz="3600" spc="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PCIe Simulation Performance Summary</a:t>
            </a:r>
          </a:p>
          <a:p>
            <a:pPr marL="411163" lvl="0" indent="-34290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85000"/>
              <a:buFont typeface="Arial" panose="020B0604020202020204" pitchFamily="34" charset="0"/>
              <a:buChar char="•"/>
            </a:pPr>
            <a:r>
              <a:rPr lang="en-US" sz="3600" spc="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De-embedded Measurement Results</a:t>
            </a:r>
          </a:p>
          <a:p>
            <a:pPr marL="411163" lvl="0" indent="-34290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85000"/>
              <a:buFont typeface="Arial" panose="020B0604020202020204" pitchFamily="34" charset="0"/>
              <a:buChar char="•"/>
            </a:pPr>
            <a:r>
              <a:rPr lang="en-US" sz="3600" spc="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Conclusions</a:t>
            </a:r>
          </a:p>
          <a:p>
            <a:pPr marL="411163" lvl="0" indent="-34290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85000"/>
              <a:buFont typeface="Arial" panose="020B0604020202020204" pitchFamily="34" charset="0"/>
              <a:buChar char="•"/>
            </a:pPr>
            <a:r>
              <a:rPr lang="en-US" sz="3600" spc="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Back-up</a:t>
            </a:r>
          </a:p>
          <a:p>
            <a:pPr marL="868363" lvl="1" indent="-34290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85000"/>
              <a:buFont typeface="Arial" panose="020B0604020202020204" pitchFamily="34" charset="0"/>
              <a:buChar char="•"/>
            </a:pPr>
            <a:endParaRPr lang="en-US" sz="3400" spc="0" dirty="0">
              <a:solidFill>
                <a:srgbClr val="000000"/>
              </a:solidFill>
              <a:latin typeface="Calibri" panose="020F0502020204030204" pitchFamily="34" charset="0"/>
              <a:ea typeface="+mn-ea"/>
              <a:cs typeface="+mn-c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4205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9A86C-3F3A-4E35-9036-6E381EDF5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569" y="13217"/>
            <a:ext cx="10215579" cy="941605"/>
          </a:xfrm>
        </p:spPr>
        <p:txBody>
          <a:bodyPr>
            <a:normAutofit fontScale="90000"/>
          </a:bodyPr>
          <a:lstStyle/>
          <a:p>
            <a:r>
              <a:rPr lang="en-US" dirty="0"/>
              <a:t>De-embedded Connector Measurements - Il</a:t>
            </a:r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B107FD3C-3B7E-441B-8AA9-58751A3223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3004"/>
            <a:ext cx="6046788" cy="34750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EB9305-D93B-4F16-B6D0-7E88A807EFBD}"/>
              </a:ext>
            </a:extLst>
          </p:cNvPr>
          <p:cNvSpPr txBox="1"/>
          <p:nvPr/>
        </p:nvSpPr>
        <p:spPr>
          <a:xfrm>
            <a:off x="558799" y="1345176"/>
            <a:ext cx="10775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With 10</a:t>
            </a:r>
            <a:r>
              <a:rPr lang="el-GR" sz="2800" dirty="0"/>
              <a:t>Ω</a:t>
            </a:r>
            <a:r>
              <a:rPr lang="en-US" sz="2800" dirty="0"/>
              <a:t> Dampening Resistor                             Without Resistor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82A083-7BE1-48C5-BC06-0ADAC2A7BB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204" y="2142443"/>
            <a:ext cx="6047556" cy="34747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B8C40B-EC18-42E7-BAE4-D24458156239}"/>
              </a:ext>
            </a:extLst>
          </p:cNvPr>
          <p:cNvSpPr txBox="1"/>
          <p:nvPr/>
        </p:nvSpPr>
        <p:spPr>
          <a:xfrm>
            <a:off x="2515725" y="5239935"/>
            <a:ext cx="284052" cy="19034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700" b="1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5D36D36-F6B4-442E-9EE5-3E05C5C8014C}"/>
              </a:ext>
            </a:extLst>
          </p:cNvPr>
          <p:cNvGrpSpPr/>
          <p:nvPr/>
        </p:nvGrpSpPr>
        <p:grpSpPr>
          <a:xfrm>
            <a:off x="708894" y="2306518"/>
            <a:ext cx="3269732" cy="2919955"/>
            <a:chOff x="838201" y="2527300"/>
            <a:chExt cx="3269732" cy="291995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A519585-6AC7-428B-93E8-BA3DAE9143B1}"/>
                </a:ext>
              </a:extLst>
            </p:cNvPr>
            <p:cNvSpPr txBox="1"/>
            <p:nvPr/>
          </p:nvSpPr>
          <p:spPr>
            <a:xfrm>
              <a:off x="838201" y="3852739"/>
              <a:ext cx="1517072" cy="4616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Calibri" panose="020F0502020204030204" pitchFamily="34" charset="0"/>
                </a:rPr>
                <a:t>Note: Reduced resonance spikes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1A6024B8-9E37-440F-8345-0243C78D9F49}"/>
                </a:ext>
              </a:extLst>
            </p:cNvPr>
            <p:cNvCxnSpPr/>
            <p:nvPr/>
          </p:nvCxnSpPr>
          <p:spPr>
            <a:xfrm flipV="1">
              <a:off x="1490411" y="3043305"/>
              <a:ext cx="212652" cy="8001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D30F8EF3-3B36-4D29-A0E7-0FF43C5F9F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55273" y="3280603"/>
              <a:ext cx="507568" cy="57854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B34E5EEE-7F8A-4700-A94C-619077FD64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92286" y="3119108"/>
              <a:ext cx="420872" cy="72901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45CE07A-1CEE-449A-9EDA-6D52EF0A87D2}"/>
                </a:ext>
              </a:extLst>
            </p:cNvPr>
            <p:cNvCxnSpPr/>
            <p:nvPr/>
          </p:nvCxnSpPr>
          <p:spPr>
            <a:xfrm>
              <a:off x="2768600" y="2527300"/>
              <a:ext cx="6412" cy="2919955"/>
            </a:xfrm>
            <a:prstGeom prst="line">
              <a:avLst/>
            </a:prstGeom>
            <a:ln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BFED34E-826E-466E-9DB7-FEDDCE5866DC}"/>
                </a:ext>
              </a:extLst>
            </p:cNvPr>
            <p:cNvSpPr txBox="1"/>
            <p:nvPr/>
          </p:nvSpPr>
          <p:spPr>
            <a:xfrm>
              <a:off x="3199883" y="4455686"/>
              <a:ext cx="908050" cy="4001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latin typeface="Calibri" panose="020F0502020204030204" pitchFamily="34" charset="0"/>
                </a:rPr>
                <a:t>PCIe Gen 4 Data  Rate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B0CA8CE2-091C-48B1-9D5E-09FC1FC63D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62841" y="4867816"/>
              <a:ext cx="337042" cy="55105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ACB70CA-F91B-4682-BF1D-372E75437DC2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2225966" y="3410543"/>
            <a:ext cx="844610" cy="45224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06231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DCB36-DE2C-4057-BF6C-A307EF1DE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569" y="13218"/>
            <a:ext cx="10215579" cy="941605"/>
          </a:xfrm>
        </p:spPr>
        <p:txBody>
          <a:bodyPr>
            <a:normAutofit fontScale="90000"/>
          </a:bodyPr>
          <a:lstStyle/>
          <a:p>
            <a:r>
              <a:rPr lang="en-US" dirty="0"/>
              <a:t>De-embedded Connector Measurements – RL</a:t>
            </a:r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B344599C-0FFD-4851-BF85-2F40FBF815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319" y="2114145"/>
            <a:ext cx="6048375" cy="34734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152371-3FD9-4581-B85B-E65CEC71B581}"/>
              </a:ext>
            </a:extLst>
          </p:cNvPr>
          <p:cNvSpPr txBox="1"/>
          <p:nvPr/>
        </p:nvSpPr>
        <p:spPr>
          <a:xfrm>
            <a:off x="558799" y="1323142"/>
            <a:ext cx="10775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With 10</a:t>
            </a:r>
            <a:r>
              <a:rPr lang="el-GR" sz="2800" dirty="0"/>
              <a:t>Ω</a:t>
            </a:r>
            <a:r>
              <a:rPr lang="en-US" sz="2800" dirty="0"/>
              <a:t> Dampening Resistor                             Without Resistor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03146D-F1F1-4CAA-9249-E1ACE1ED7F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0" y="2132432"/>
            <a:ext cx="6047556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7495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F8092-FE64-4B4B-9510-4C825D631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569" y="13218"/>
            <a:ext cx="10215579" cy="941605"/>
          </a:xfrm>
        </p:spPr>
        <p:txBody>
          <a:bodyPr>
            <a:normAutofit fontScale="90000"/>
          </a:bodyPr>
          <a:lstStyle/>
          <a:p>
            <a:r>
              <a:rPr lang="en-US" dirty="0"/>
              <a:t>De-</a:t>
            </a:r>
            <a:r>
              <a:rPr lang="en-US" dirty="0" err="1"/>
              <a:t>embeded</a:t>
            </a:r>
            <a:r>
              <a:rPr lang="en-US" dirty="0"/>
              <a:t> Connector Measurements – NEXT</a:t>
            </a:r>
          </a:p>
        </p:txBody>
      </p:sp>
      <p:pic>
        <p:nvPicPr>
          <p:cNvPr id="4" name="Content Placeholder 10">
            <a:extLst>
              <a:ext uri="{FF2B5EF4-FFF2-40B4-BE49-F238E27FC236}">
                <a16:creationId xmlns:a16="http://schemas.microsoft.com/office/drawing/2014/main" id="{05A33DA7-F5C4-45C9-9B7B-8EBDC79865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268" y="2057570"/>
            <a:ext cx="6048375" cy="34734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C5558D-8CD8-4EFB-BC57-69EEA4C1245B}"/>
              </a:ext>
            </a:extLst>
          </p:cNvPr>
          <p:cNvSpPr txBox="1"/>
          <p:nvPr/>
        </p:nvSpPr>
        <p:spPr>
          <a:xfrm>
            <a:off x="569816" y="1257042"/>
            <a:ext cx="10775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With 10</a:t>
            </a:r>
            <a:r>
              <a:rPr lang="el-GR" sz="2800" dirty="0"/>
              <a:t>Ω</a:t>
            </a:r>
            <a:r>
              <a:rPr lang="en-US" sz="2800" dirty="0"/>
              <a:t> Dampening Resistor                             Without Resistor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F2A756-BA15-4455-B4BF-9D06E8D039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1" y="2066330"/>
            <a:ext cx="6047557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8093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4B383-3A06-47F8-B05D-390674334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569" y="13219"/>
            <a:ext cx="10689821" cy="941605"/>
          </a:xfrm>
        </p:spPr>
        <p:txBody>
          <a:bodyPr>
            <a:normAutofit fontScale="90000"/>
          </a:bodyPr>
          <a:lstStyle/>
          <a:p>
            <a:r>
              <a:rPr lang="en-US" dirty="0"/>
              <a:t>De-embedded Connector Measurements – </a:t>
            </a:r>
            <a:r>
              <a:rPr lang="en-US" dirty="0" err="1"/>
              <a:t>Fext</a:t>
            </a:r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60C3E9CF-FBC3-43F8-B475-811AA3F5AA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856" y="2063920"/>
            <a:ext cx="6046787" cy="34750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688A3B-B5BD-4BC8-B4FF-25B8FBD6105C}"/>
              </a:ext>
            </a:extLst>
          </p:cNvPr>
          <p:cNvSpPr txBox="1"/>
          <p:nvPr/>
        </p:nvSpPr>
        <p:spPr>
          <a:xfrm>
            <a:off x="558799" y="1257042"/>
            <a:ext cx="10775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With 10</a:t>
            </a:r>
            <a:r>
              <a:rPr lang="el-GR" sz="2800" dirty="0"/>
              <a:t>Ω</a:t>
            </a:r>
            <a:r>
              <a:rPr lang="en-US" sz="2800" dirty="0"/>
              <a:t> Dampening Resistor                             Without Resistor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91E3E2-FC9D-45AF-A34E-C1B1F4C724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" y="2066332"/>
            <a:ext cx="6047557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1876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F37A6-994D-4AB6-B342-5E19755FC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PCIE Gen5 Simulation (FR4) – performance Comparison by pin pair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BFA782-E480-4C71-81BC-8E4EE86E0BCC}"/>
              </a:ext>
            </a:extLst>
          </p:cNvPr>
          <p:cNvSpPr txBox="1"/>
          <p:nvPr/>
        </p:nvSpPr>
        <p:spPr>
          <a:xfrm>
            <a:off x="496450" y="2100680"/>
            <a:ext cx="1690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Module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3218CA-51C4-4260-8E7B-1D317A8AFF62}"/>
              </a:ext>
            </a:extLst>
          </p:cNvPr>
          <p:cNvSpPr/>
          <p:nvPr/>
        </p:nvSpPr>
        <p:spPr>
          <a:xfrm>
            <a:off x="880158" y="2420341"/>
            <a:ext cx="138930" cy="276336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5C9507-1222-4300-BF35-CC852F404887}"/>
              </a:ext>
            </a:extLst>
          </p:cNvPr>
          <p:cNvSpPr/>
          <p:nvPr/>
        </p:nvSpPr>
        <p:spPr>
          <a:xfrm rot="5400000">
            <a:off x="2269448" y="3689260"/>
            <a:ext cx="164494" cy="294307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DBAD1B-19AE-40D4-96FC-C70B1E274157}"/>
              </a:ext>
            </a:extLst>
          </p:cNvPr>
          <p:cNvSpPr/>
          <p:nvPr/>
        </p:nvSpPr>
        <p:spPr>
          <a:xfrm>
            <a:off x="1028534" y="4707340"/>
            <a:ext cx="474675" cy="3647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73B3F25-26FD-4C3E-B8D6-4077D561D5F5}"/>
              </a:ext>
            </a:extLst>
          </p:cNvPr>
          <p:cNvCxnSpPr>
            <a:cxnSpLocks/>
          </p:cNvCxnSpPr>
          <p:nvPr/>
        </p:nvCxnSpPr>
        <p:spPr>
          <a:xfrm>
            <a:off x="1076571" y="3752376"/>
            <a:ext cx="0" cy="86812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DC29640-6F46-4564-A040-8F49BA851AEA}"/>
              </a:ext>
            </a:extLst>
          </p:cNvPr>
          <p:cNvCxnSpPr>
            <a:cxnSpLocks/>
          </p:cNvCxnSpPr>
          <p:nvPr/>
        </p:nvCxnSpPr>
        <p:spPr>
          <a:xfrm>
            <a:off x="1668207" y="4939338"/>
            <a:ext cx="951150" cy="905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CD57FB7-19F2-4DBE-B4B1-838A9F30559F}"/>
              </a:ext>
            </a:extLst>
          </p:cNvPr>
          <p:cNvSpPr txBox="1"/>
          <p:nvPr/>
        </p:nvSpPr>
        <p:spPr>
          <a:xfrm>
            <a:off x="1663230" y="5263777"/>
            <a:ext cx="1179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Backplane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A3E37E-D82A-4BC2-8A97-E10235473114}"/>
              </a:ext>
            </a:extLst>
          </p:cNvPr>
          <p:cNvSpPr txBox="1"/>
          <p:nvPr/>
        </p:nvSpPr>
        <p:spPr>
          <a:xfrm>
            <a:off x="1024769" y="4051314"/>
            <a:ext cx="9825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Len 1 = 4”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6D98936-9A09-45AA-8B08-189615FA280A}"/>
              </a:ext>
            </a:extLst>
          </p:cNvPr>
          <p:cNvSpPr txBox="1"/>
          <p:nvPr/>
        </p:nvSpPr>
        <p:spPr>
          <a:xfrm>
            <a:off x="1722283" y="4672677"/>
            <a:ext cx="84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Len 2 = 4”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6F22738-50DD-460D-813F-8D1694D6B959}"/>
              </a:ext>
            </a:extLst>
          </p:cNvPr>
          <p:cNvGrpSpPr/>
          <p:nvPr/>
        </p:nvGrpSpPr>
        <p:grpSpPr>
          <a:xfrm>
            <a:off x="1029999" y="2706091"/>
            <a:ext cx="211641" cy="812712"/>
            <a:chOff x="1776415" y="2382715"/>
            <a:chExt cx="211641" cy="812712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E0E20A4-1594-4DCC-A6FA-9223FF2850CA}"/>
                </a:ext>
              </a:extLst>
            </p:cNvPr>
            <p:cNvSpPr/>
            <p:nvPr/>
          </p:nvSpPr>
          <p:spPr>
            <a:xfrm flipH="1">
              <a:off x="1849126" y="2382715"/>
              <a:ext cx="138930" cy="8127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24221D8-D0A9-4472-9B3B-3D6826F9EEC5}"/>
                </a:ext>
              </a:extLst>
            </p:cNvPr>
            <p:cNvSpPr/>
            <p:nvPr/>
          </p:nvSpPr>
          <p:spPr>
            <a:xfrm>
              <a:off x="1777604" y="2475961"/>
              <a:ext cx="60718" cy="4697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9AA36B89-9B00-4AFE-9FAA-F46B72480775}"/>
                </a:ext>
              </a:extLst>
            </p:cNvPr>
            <p:cNvSpPr/>
            <p:nvPr/>
          </p:nvSpPr>
          <p:spPr>
            <a:xfrm>
              <a:off x="1776627" y="2626749"/>
              <a:ext cx="60718" cy="4697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A413E68-F8AF-49A4-A457-C069E4EDA6B1}"/>
                </a:ext>
              </a:extLst>
            </p:cNvPr>
            <p:cNvSpPr/>
            <p:nvPr/>
          </p:nvSpPr>
          <p:spPr>
            <a:xfrm>
              <a:off x="1776415" y="2778383"/>
              <a:ext cx="60718" cy="4697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2A0C70AC-419D-4052-8BBC-58F564B26D56}"/>
                </a:ext>
              </a:extLst>
            </p:cNvPr>
            <p:cNvSpPr/>
            <p:nvPr/>
          </p:nvSpPr>
          <p:spPr>
            <a:xfrm>
              <a:off x="1776629" y="2920848"/>
              <a:ext cx="60718" cy="4697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FBB620DA-CBC5-4996-A4DB-A88B0DDC0792}"/>
                </a:ext>
              </a:extLst>
            </p:cNvPr>
            <p:cNvSpPr/>
            <p:nvPr/>
          </p:nvSpPr>
          <p:spPr>
            <a:xfrm>
              <a:off x="1776626" y="3073248"/>
              <a:ext cx="60718" cy="4697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A5F5AA2E-DFF6-4BD8-8ED6-75BFEF77AD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453" y="4822703"/>
            <a:ext cx="457885" cy="125694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7BDC4E68-AE78-49EA-98D4-B8596E3803FA}"/>
              </a:ext>
            </a:extLst>
          </p:cNvPr>
          <p:cNvGrpSpPr/>
          <p:nvPr/>
        </p:nvGrpSpPr>
        <p:grpSpPr>
          <a:xfrm rot="16200000">
            <a:off x="3261805" y="4551243"/>
            <a:ext cx="211641" cy="812712"/>
            <a:chOff x="1776415" y="2382715"/>
            <a:chExt cx="211641" cy="812712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A59A8AE-55E0-447A-9CB8-67EFC50DA6B7}"/>
                </a:ext>
              </a:extLst>
            </p:cNvPr>
            <p:cNvSpPr/>
            <p:nvPr/>
          </p:nvSpPr>
          <p:spPr>
            <a:xfrm flipH="1">
              <a:off x="1849126" y="2382715"/>
              <a:ext cx="138930" cy="8127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1652019E-C74D-45E3-8765-E8E012D5985C}"/>
                </a:ext>
              </a:extLst>
            </p:cNvPr>
            <p:cNvSpPr/>
            <p:nvPr/>
          </p:nvSpPr>
          <p:spPr>
            <a:xfrm>
              <a:off x="1777604" y="2475961"/>
              <a:ext cx="60718" cy="4697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D0D73395-EB34-49D2-8D53-EEA35AAC70D0}"/>
                </a:ext>
              </a:extLst>
            </p:cNvPr>
            <p:cNvSpPr/>
            <p:nvPr/>
          </p:nvSpPr>
          <p:spPr>
            <a:xfrm>
              <a:off x="1776627" y="2626749"/>
              <a:ext cx="60718" cy="4697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24ADB96A-910F-4256-8AB8-4989058160D4}"/>
                </a:ext>
              </a:extLst>
            </p:cNvPr>
            <p:cNvSpPr/>
            <p:nvPr/>
          </p:nvSpPr>
          <p:spPr>
            <a:xfrm>
              <a:off x="1776415" y="2778383"/>
              <a:ext cx="60718" cy="4697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52DAFCEB-513C-4611-949D-9A836E34E27E}"/>
                </a:ext>
              </a:extLst>
            </p:cNvPr>
            <p:cNvSpPr/>
            <p:nvPr/>
          </p:nvSpPr>
          <p:spPr>
            <a:xfrm>
              <a:off x="1776629" y="2920848"/>
              <a:ext cx="60718" cy="4697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1A10D786-E99E-4A49-934D-1DDF098B6F96}"/>
                </a:ext>
              </a:extLst>
            </p:cNvPr>
            <p:cNvSpPr/>
            <p:nvPr/>
          </p:nvSpPr>
          <p:spPr>
            <a:xfrm>
              <a:off x="1776626" y="3073248"/>
              <a:ext cx="60718" cy="4697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aphicFrame>
        <p:nvGraphicFramePr>
          <p:cNvPr id="36" name="Content Placeholder 13">
            <a:extLst>
              <a:ext uri="{FF2B5EF4-FFF2-40B4-BE49-F238E27FC236}">
                <a16:creationId xmlns:a16="http://schemas.microsoft.com/office/drawing/2014/main" id="{226D3211-C490-4510-A378-F027D39E9608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720310" y="1962974"/>
          <a:ext cx="3817303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0243">
                  <a:extLst>
                    <a:ext uri="{9D8B030D-6E8A-4147-A177-3AD203B41FA5}">
                      <a16:colId xmlns:a16="http://schemas.microsoft.com/office/drawing/2014/main" val="635406948"/>
                    </a:ext>
                  </a:extLst>
                </a:gridCol>
                <a:gridCol w="1122680">
                  <a:extLst>
                    <a:ext uri="{9D8B030D-6E8A-4147-A177-3AD203B41FA5}">
                      <a16:colId xmlns:a16="http://schemas.microsoft.com/office/drawing/2014/main" val="764792214"/>
                    </a:ext>
                  </a:extLst>
                </a:gridCol>
                <a:gridCol w="754380">
                  <a:extLst>
                    <a:ext uri="{9D8B030D-6E8A-4147-A177-3AD203B41FA5}">
                      <a16:colId xmlns:a16="http://schemas.microsoft.com/office/drawing/2014/main" val="1278690740"/>
                    </a:ext>
                  </a:extLst>
                </a:gridCol>
              </a:tblGrid>
              <a:tr h="301041">
                <a:tc>
                  <a:txBody>
                    <a:bodyPr/>
                    <a:lstStyle/>
                    <a:p>
                      <a:r>
                        <a:rPr lang="en-US" dirty="0"/>
                        <a:t>Pins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EW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7638836"/>
                  </a:ext>
                </a:extLst>
              </a:tr>
              <a:tr h="301041">
                <a:tc>
                  <a:txBody>
                    <a:bodyPr/>
                    <a:lstStyle/>
                    <a:p>
                      <a:r>
                        <a:rPr lang="en-US" dirty="0"/>
                        <a:t>197, 205 (Short)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24.2 mV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0.329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771234"/>
                  </a:ext>
                </a:extLst>
              </a:tr>
              <a:tr h="301041">
                <a:tc>
                  <a:txBody>
                    <a:bodyPr/>
                    <a:lstStyle/>
                    <a:p>
                      <a:r>
                        <a:rPr lang="en-US" dirty="0"/>
                        <a:t>214, 222 (Med)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15.2 mV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0.245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98540"/>
                  </a:ext>
                </a:extLst>
              </a:tr>
              <a:tr h="301041">
                <a:tc>
                  <a:txBody>
                    <a:bodyPr/>
                    <a:lstStyle/>
                    <a:p>
                      <a:r>
                        <a:rPr lang="en-US" dirty="0"/>
                        <a:t>199, 207 (Long)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15.8 mV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0.240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4926549"/>
                  </a:ext>
                </a:extLst>
              </a:tr>
            </a:tbl>
          </a:graphicData>
        </a:graphic>
      </p:graphicFrame>
      <p:sp>
        <p:nvSpPr>
          <p:cNvPr id="37" name="TextBox 36">
            <a:extLst>
              <a:ext uri="{FF2B5EF4-FFF2-40B4-BE49-F238E27FC236}">
                <a16:creationId xmlns:a16="http://schemas.microsoft.com/office/drawing/2014/main" id="{CF65C6A7-3EE7-428D-BF10-DE06CD7CB46C}"/>
              </a:ext>
            </a:extLst>
          </p:cNvPr>
          <p:cNvSpPr txBox="1"/>
          <p:nvPr/>
        </p:nvSpPr>
        <p:spPr>
          <a:xfrm>
            <a:off x="4744815" y="1592725"/>
            <a:ext cx="2312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Without  Resistors</a:t>
            </a:r>
          </a:p>
        </p:txBody>
      </p:sp>
      <p:graphicFrame>
        <p:nvGraphicFramePr>
          <p:cNvPr id="45" name="Content Placeholder 13">
            <a:extLst>
              <a:ext uri="{FF2B5EF4-FFF2-40B4-BE49-F238E27FC236}">
                <a16:creationId xmlns:a16="http://schemas.microsoft.com/office/drawing/2014/main" id="{3B2B10B8-A4C9-4B5B-9577-36910AA99C1D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728976" y="4341713"/>
          <a:ext cx="5761039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0243">
                  <a:extLst>
                    <a:ext uri="{9D8B030D-6E8A-4147-A177-3AD203B41FA5}">
                      <a16:colId xmlns:a16="http://schemas.microsoft.com/office/drawing/2014/main" val="635406948"/>
                    </a:ext>
                  </a:extLst>
                </a:gridCol>
                <a:gridCol w="1122680">
                  <a:extLst>
                    <a:ext uri="{9D8B030D-6E8A-4147-A177-3AD203B41FA5}">
                      <a16:colId xmlns:a16="http://schemas.microsoft.com/office/drawing/2014/main" val="764792214"/>
                    </a:ext>
                  </a:extLst>
                </a:gridCol>
                <a:gridCol w="817880">
                  <a:extLst>
                    <a:ext uri="{9D8B030D-6E8A-4147-A177-3AD203B41FA5}">
                      <a16:colId xmlns:a16="http://schemas.microsoft.com/office/drawing/2014/main" val="1278690740"/>
                    </a:ext>
                  </a:extLst>
                </a:gridCol>
                <a:gridCol w="955993">
                  <a:extLst>
                    <a:ext uri="{9D8B030D-6E8A-4147-A177-3AD203B41FA5}">
                      <a16:colId xmlns:a16="http://schemas.microsoft.com/office/drawing/2014/main" val="2823012255"/>
                    </a:ext>
                  </a:extLst>
                </a:gridCol>
                <a:gridCol w="924243">
                  <a:extLst>
                    <a:ext uri="{9D8B030D-6E8A-4147-A177-3AD203B41FA5}">
                      <a16:colId xmlns:a16="http://schemas.microsoft.com/office/drawing/2014/main" val="1004838653"/>
                    </a:ext>
                  </a:extLst>
                </a:gridCol>
              </a:tblGrid>
              <a:tr h="301041">
                <a:tc>
                  <a:txBody>
                    <a:bodyPr/>
                    <a:lstStyle/>
                    <a:p>
                      <a:r>
                        <a:rPr lang="en-US" dirty="0"/>
                        <a:t>Pin Pairs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EW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EH 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EW ∆ 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437638836"/>
                  </a:ext>
                </a:extLst>
              </a:tr>
              <a:tr h="301041">
                <a:tc>
                  <a:txBody>
                    <a:bodyPr/>
                    <a:lstStyle/>
                    <a:p>
                      <a:r>
                        <a:rPr lang="en-US" dirty="0"/>
                        <a:t>197, 205 (Short)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32.5 mV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0.403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 +34%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+23%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771234"/>
                  </a:ext>
                </a:extLst>
              </a:tr>
              <a:tr h="301041">
                <a:tc>
                  <a:txBody>
                    <a:bodyPr/>
                    <a:lstStyle/>
                    <a:p>
                      <a:r>
                        <a:rPr lang="en-US" dirty="0"/>
                        <a:t>214, 222 (Med)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31.8 mV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0.410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+109%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+67%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98540"/>
                  </a:ext>
                </a:extLst>
              </a:tr>
              <a:tr h="301041">
                <a:tc>
                  <a:txBody>
                    <a:bodyPr/>
                    <a:lstStyle/>
                    <a:p>
                      <a:r>
                        <a:rPr lang="en-US" dirty="0"/>
                        <a:t>199, 207 (Long)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31.4 mV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0.400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+99%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+67%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4926549"/>
                  </a:ext>
                </a:extLst>
              </a:tr>
            </a:tbl>
          </a:graphicData>
        </a:graphic>
      </p:graphicFrame>
      <p:sp>
        <p:nvSpPr>
          <p:cNvPr id="46" name="TextBox 45">
            <a:extLst>
              <a:ext uri="{FF2B5EF4-FFF2-40B4-BE49-F238E27FC236}">
                <a16:creationId xmlns:a16="http://schemas.microsoft.com/office/drawing/2014/main" id="{19DBDC6F-338B-43E0-906A-B570C9566A88}"/>
              </a:ext>
            </a:extLst>
          </p:cNvPr>
          <p:cNvSpPr txBox="1"/>
          <p:nvPr/>
        </p:nvSpPr>
        <p:spPr>
          <a:xfrm>
            <a:off x="4754969" y="3972381"/>
            <a:ext cx="1822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With Resistors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39A7F80-924A-4DD2-B392-9F92F6856DC3}"/>
              </a:ext>
            </a:extLst>
          </p:cNvPr>
          <p:cNvSpPr txBox="1"/>
          <p:nvPr/>
        </p:nvSpPr>
        <p:spPr>
          <a:xfrm>
            <a:off x="8872012" y="1992023"/>
            <a:ext cx="2673443" cy="1200329"/>
          </a:xfrm>
          <a:prstGeom prst="rect">
            <a:avLst/>
          </a:prstGeom>
          <a:solidFill>
            <a:srgbClr val="00B050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G5 Passing Criteria: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EH &gt; 10.0 mV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EW &gt; 0.3 UI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1FCDDD6-FC40-4460-A5AC-2DF0AB57C44A}"/>
              </a:ext>
            </a:extLst>
          </p:cNvPr>
          <p:cNvSpPr txBox="1"/>
          <p:nvPr/>
        </p:nvSpPr>
        <p:spPr>
          <a:xfrm>
            <a:off x="8267651" y="3606697"/>
            <a:ext cx="2820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Exceptional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Improvement</a:t>
            </a:r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89EA7A30-1F37-4900-828B-E22B365D760A}"/>
              </a:ext>
            </a:extLst>
          </p:cNvPr>
          <p:cNvSpPr/>
          <p:nvPr/>
        </p:nvSpPr>
        <p:spPr>
          <a:xfrm rot="5400000" flipH="1">
            <a:off x="9396644" y="3289378"/>
            <a:ext cx="320475" cy="1809920"/>
          </a:xfrm>
          <a:prstGeom prst="rightBrace">
            <a:avLst>
              <a:gd name="adj1" fmla="val 8333"/>
              <a:gd name="adj2" fmla="val 47932"/>
            </a:avLst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48" name="3D Model 47" descr="Green checkmark">
                <a:extLst>
                  <a:ext uri="{FF2B5EF4-FFF2-40B4-BE49-F238E27FC236}">
                    <a16:creationId xmlns:a16="http://schemas.microsoft.com/office/drawing/2014/main" id="{6A46E69C-2B19-4177-87DC-3D80B26BE59C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10469717" y="4296066"/>
              <a:ext cx="1339098" cy="1250355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339098" cy="1250355"/>
                    </a:xfrm>
                    <a:prstGeom prst="rect">
                      <a:avLst/>
                    </a:prstGeom>
                  </am3d:spPr>
                  <am3d:camera>
                    <am3d:pos x="0" y="0" z="6563663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06523" d="1000000"/>
                    <am3d:preTrans dx="0" dy="-14800077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592652" ay="-348940" az="60656"/>
                    <am3d:postTrans dx="0" dy="0" dz="0"/>
                  </am3d:trans>
                  <am3d:attrSrcUrl r:id="rId5"/>
                  <am3d:raster rName="Office3DRenderer" rVer="16.0.8326">
                    <am3d:blip r:embed="rId6"/>
                  </am3d:raster>
                  <am3d:objViewport viewportSz="179496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48" name="3D Model 47" descr="Green checkmark">
                <a:extLst>
                  <a:ext uri="{FF2B5EF4-FFF2-40B4-BE49-F238E27FC236}">
                    <a16:creationId xmlns:a16="http://schemas.microsoft.com/office/drawing/2014/main" id="{6A46E69C-2B19-4177-87DC-3D80B26BE59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469717" y="4296066"/>
                <a:ext cx="1339098" cy="125035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42474817"/>
      </p:ext>
    </p:extLst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F37A6-994D-4AB6-B342-5E19755FC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PCIE Gen5 simulation (MEG6) – performance Comparison by pin pair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BFA782-E480-4C71-81BC-8E4EE86E0BCC}"/>
              </a:ext>
            </a:extLst>
          </p:cNvPr>
          <p:cNvSpPr txBox="1"/>
          <p:nvPr/>
        </p:nvSpPr>
        <p:spPr>
          <a:xfrm>
            <a:off x="496450" y="2100680"/>
            <a:ext cx="1690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Module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3218CA-51C4-4260-8E7B-1D317A8AFF62}"/>
              </a:ext>
            </a:extLst>
          </p:cNvPr>
          <p:cNvSpPr/>
          <p:nvPr/>
        </p:nvSpPr>
        <p:spPr>
          <a:xfrm>
            <a:off x="880158" y="2420341"/>
            <a:ext cx="138930" cy="276336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5C9507-1222-4300-BF35-CC852F404887}"/>
              </a:ext>
            </a:extLst>
          </p:cNvPr>
          <p:cNvSpPr/>
          <p:nvPr/>
        </p:nvSpPr>
        <p:spPr>
          <a:xfrm rot="5400000">
            <a:off x="2269448" y="3689260"/>
            <a:ext cx="164494" cy="294307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DBAD1B-19AE-40D4-96FC-C70B1E274157}"/>
              </a:ext>
            </a:extLst>
          </p:cNvPr>
          <p:cNvSpPr/>
          <p:nvPr/>
        </p:nvSpPr>
        <p:spPr>
          <a:xfrm>
            <a:off x="1028534" y="4707340"/>
            <a:ext cx="474675" cy="3647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73B3F25-26FD-4C3E-B8D6-4077D561D5F5}"/>
              </a:ext>
            </a:extLst>
          </p:cNvPr>
          <p:cNvCxnSpPr>
            <a:cxnSpLocks/>
          </p:cNvCxnSpPr>
          <p:nvPr/>
        </p:nvCxnSpPr>
        <p:spPr>
          <a:xfrm>
            <a:off x="1076571" y="3752376"/>
            <a:ext cx="0" cy="86812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DC29640-6F46-4564-A040-8F49BA851AEA}"/>
              </a:ext>
            </a:extLst>
          </p:cNvPr>
          <p:cNvCxnSpPr>
            <a:cxnSpLocks/>
          </p:cNvCxnSpPr>
          <p:nvPr/>
        </p:nvCxnSpPr>
        <p:spPr>
          <a:xfrm>
            <a:off x="1668207" y="4939338"/>
            <a:ext cx="951150" cy="905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CD57FB7-19F2-4DBE-B4B1-838A9F30559F}"/>
              </a:ext>
            </a:extLst>
          </p:cNvPr>
          <p:cNvSpPr txBox="1"/>
          <p:nvPr/>
        </p:nvSpPr>
        <p:spPr>
          <a:xfrm>
            <a:off x="1663230" y="5263777"/>
            <a:ext cx="1179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Backplane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A3E37E-D82A-4BC2-8A97-E10235473114}"/>
              </a:ext>
            </a:extLst>
          </p:cNvPr>
          <p:cNvSpPr txBox="1"/>
          <p:nvPr/>
        </p:nvSpPr>
        <p:spPr>
          <a:xfrm>
            <a:off x="1024769" y="4051314"/>
            <a:ext cx="9825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Len 1 = 4”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6D98936-9A09-45AA-8B08-189615FA280A}"/>
              </a:ext>
            </a:extLst>
          </p:cNvPr>
          <p:cNvSpPr txBox="1"/>
          <p:nvPr/>
        </p:nvSpPr>
        <p:spPr>
          <a:xfrm>
            <a:off x="1722283" y="4672677"/>
            <a:ext cx="84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Len 2 = 4”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6F22738-50DD-460D-813F-8D1694D6B959}"/>
              </a:ext>
            </a:extLst>
          </p:cNvPr>
          <p:cNvGrpSpPr/>
          <p:nvPr/>
        </p:nvGrpSpPr>
        <p:grpSpPr>
          <a:xfrm>
            <a:off x="1029999" y="2706091"/>
            <a:ext cx="211641" cy="812712"/>
            <a:chOff x="1776415" y="2382715"/>
            <a:chExt cx="211641" cy="812712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E0E20A4-1594-4DCC-A6FA-9223FF2850CA}"/>
                </a:ext>
              </a:extLst>
            </p:cNvPr>
            <p:cNvSpPr/>
            <p:nvPr/>
          </p:nvSpPr>
          <p:spPr>
            <a:xfrm flipH="1">
              <a:off x="1849126" y="2382715"/>
              <a:ext cx="138930" cy="8127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24221D8-D0A9-4472-9B3B-3D6826F9EEC5}"/>
                </a:ext>
              </a:extLst>
            </p:cNvPr>
            <p:cNvSpPr/>
            <p:nvPr/>
          </p:nvSpPr>
          <p:spPr>
            <a:xfrm>
              <a:off x="1777604" y="2475961"/>
              <a:ext cx="60718" cy="4697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9AA36B89-9B00-4AFE-9FAA-F46B72480775}"/>
                </a:ext>
              </a:extLst>
            </p:cNvPr>
            <p:cNvSpPr/>
            <p:nvPr/>
          </p:nvSpPr>
          <p:spPr>
            <a:xfrm>
              <a:off x="1776627" y="2626749"/>
              <a:ext cx="60718" cy="4697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A413E68-F8AF-49A4-A457-C069E4EDA6B1}"/>
                </a:ext>
              </a:extLst>
            </p:cNvPr>
            <p:cNvSpPr/>
            <p:nvPr/>
          </p:nvSpPr>
          <p:spPr>
            <a:xfrm>
              <a:off x="1776415" y="2778383"/>
              <a:ext cx="60718" cy="4697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2A0C70AC-419D-4052-8BBC-58F564B26D56}"/>
                </a:ext>
              </a:extLst>
            </p:cNvPr>
            <p:cNvSpPr/>
            <p:nvPr/>
          </p:nvSpPr>
          <p:spPr>
            <a:xfrm>
              <a:off x="1776629" y="2920848"/>
              <a:ext cx="60718" cy="4697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FBB620DA-CBC5-4996-A4DB-A88B0DDC0792}"/>
                </a:ext>
              </a:extLst>
            </p:cNvPr>
            <p:cNvSpPr/>
            <p:nvPr/>
          </p:nvSpPr>
          <p:spPr>
            <a:xfrm>
              <a:off x="1776626" y="3073248"/>
              <a:ext cx="60718" cy="4697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A5F5AA2E-DFF6-4BD8-8ED6-75BFEF77AD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453" y="4822703"/>
            <a:ext cx="457885" cy="125694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7BDC4E68-AE78-49EA-98D4-B8596E3803FA}"/>
              </a:ext>
            </a:extLst>
          </p:cNvPr>
          <p:cNvGrpSpPr/>
          <p:nvPr/>
        </p:nvGrpSpPr>
        <p:grpSpPr>
          <a:xfrm rot="16200000">
            <a:off x="3261805" y="4551243"/>
            <a:ext cx="211641" cy="812712"/>
            <a:chOff x="1776415" y="2382715"/>
            <a:chExt cx="211641" cy="812712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A59A8AE-55E0-447A-9CB8-67EFC50DA6B7}"/>
                </a:ext>
              </a:extLst>
            </p:cNvPr>
            <p:cNvSpPr/>
            <p:nvPr/>
          </p:nvSpPr>
          <p:spPr>
            <a:xfrm flipH="1">
              <a:off x="1849126" y="2382715"/>
              <a:ext cx="138930" cy="8127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1652019E-C74D-45E3-8765-E8E012D5985C}"/>
                </a:ext>
              </a:extLst>
            </p:cNvPr>
            <p:cNvSpPr/>
            <p:nvPr/>
          </p:nvSpPr>
          <p:spPr>
            <a:xfrm>
              <a:off x="1777604" y="2475961"/>
              <a:ext cx="60718" cy="4697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D0D73395-EB34-49D2-8D53-EEA35AAC70D0}"/>
                </a:ext>
              </a:extLst>
            </p:cNvPr>
            <p:cNvSpPr/>
            <p:nvPr/>
          </p:nvSpPr>
          <p:spPr>
            <a:xfrm>
              <a:off x="1776627" y="2626749"/>
              <a:ext cx="60718" cy="4697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24ADB96A-910F-4256-8AB8-4989058160D4}"/>
                </a:ext>
              </a:extLst>
            </p:cNvPr>
            <p:cNvSpPr/>
            <p:nvPr/>
          </p:nvSpPr>
          <p:spPr>
            <a:xfrm>
              <a:off x="1776415" y="2778383"/>
              <a:ext cx="60718" cy="4697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52DAFCEB-513C-4611-949D-9A836E34E27E}"/>
                </a:ext>
              </a:extLst>
            </p:cNvPr>
            <p:cNvSpPr/>
            <p:nvPr/>
          </p:nvSpPr>
          <p:spPr>
            <a:xfrm>
              <a:off x="1776629" y="2920848"/>
              <a:ext cx="60718" cy="4697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1A10D786-E99E-4A49-934D-1DDF098B6F96}"/>
                </a:ext>
              </a:extLst>
            </p:cNvPr>
            <p:cNvSpPr/>
            <p:nvPr/>
          </p:nvSpPr>
          <p:spPr>
            <a:xfrm>
              <a:off x="1776626" y="3073248"/>
              <a:ext cx="60718" cy="4697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6" name="Content Placeholder 13">
            <a:extLst>
              <a:ext uri="{FF2B5EF4-FFF2-40B4-BE49-F238E27FC236}">
                <a16:creationId xmlns:a16="http://schemas.microsoft.com/office/drawing/2014/main" id="{226D3211-C490-4510-A378-F027D39E96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7827779"/>
              </p:ext>
            </p:extLst>
          </p:nvPr>
        </p:nvGraphicFramePr>
        <p:xfrm>
          <a:off x="4720310" y="1962974"/>
          <a:ext cx="3817303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0243">
                  <a:extLst>
                    <a:ext uri="{9D8B030D-6E8A-4147-A177-3AD203B41FA5}">
                      <a16:colId xmlns:a16="http://schemas.microsoft.com/office/drawing/2014/main" val="635406948"/>
                    </a:ext>
                  </a:extLst>
                </a:gridCol>
                <a:gridCol w="1122680">
                  <a:extLst>
                    <a:ext uri="{9D8B030D-6E8A-4147-A177-3AD203B41FA5}">
                      <a16:colId xmlns:a16="http://schemas.microsoft.com/office/drawing/2014/main" val="764792214"/>
                    </a:ext>
                  </a:extLst>
                </a:gridCol>
                <a:gridCol w="754380">
                  <a:extLst>
                    <a:ext uri="{9D8B030D-6E8A-4147-A177-3AD203B41FA5}">
                      <a16:colId xmlns:a16="http://schemas.microsoft.com/office/drawing/2014/main" val="1278690740"/>
                    </a:ext>
                  </a:extLst>
                </a:gridCol>
              </a:tblGrid>
              <a:tr h="301041">
                <a:tc>
                  <a:txBody>
                    <a:bodyPr/>
                    <a:lstStyle/>
                    <a:p>
                      <a:r>
                        <a:rPr lang="en-US" dirty="0"/>
                        <a:t>Pins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EW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7638836"/>
                  </a:ext>
                </a:extLst>
              </a:tr>
              <a:tr h="301041">
                <a:tc>
                  <a:txBody>
                    <a:bodyPr/>
                    <a:lstStyle/>
                    <a:p>
                      <a:r>
                        <a:rPr lang="en-US" dirty="0"/>
                        <a:t>197, 205 (Short)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37.1 mV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0.279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771234"/>
                  </a:ext>
                </a:extLst>
              </a:tr>
              <a:tr h="301041">
                <a:tc>
                  <a:txBody>
                    <a:bodyPr/>
                    <a:lstStyle/>
                    <a:p>
                      <a:r>
                        <a:rPr lang="en-US" dirty="0"/>
                        <a:t>214, 222 (Med)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16.2 mV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0.145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98540"/>
                  </a:ext>
                </a:extLst>
              </a:tr>
              <a:tr h="301041">
                <a:tc>
                  <a:txBody>
                    <a:bodyPr/>
                    <a:lstStyle/>
                    <a:p>
                      <a:r>
                        <a:rPr lang="en-US" dirty="0"/>
                        <a:t>199, 207 (Long)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26.5 mV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0.219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4926549"/>
                  </a:ext>
                </a:extLst>
              </a:tr>
            </a:tbl>
          </a:graphicData>
        </a:graphic>
      </p:graphicFrame>
      <p:sp>
        <p:nvSpPr>
          <p:cNvPr id="37" name="TextBox 36">
            <a:extLst>
              <a:ext uri="{FF2B5EF4-FFF2-40B4-BE49-F238E27FC236}">
                <a16:creationId xmlns:a16="http://schemas.microsoft.com/office/drawing/2014/main" id="{CF65C6A7-3EE7-428D-BF10-DE06CD7CB46C}"/>
              </a:ext>
            </a:extLst>
          </p:cNvPr>
          <p:cNvSpPr txBox="1"/>
          <p:nvPr/>
        </p:nvSpPr>
        <p:spPr>
          <a:xfrm>
            <a:off x="4744815" y="1592725"/>
            <a:ext cx="2312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Without  Resistors</a:t>
            </a:r>
          </a:p>
        </p:txBody>
      </p:sp>
      <p:graphicFrame>
        <p:nvGraphicFramePr>
          <p:cNvPr id="45" name="Content Placeholder 13">
            <a:extLst>
              <a:ext uri="{FF2B5EF4-FFF2-40B4-BE49-F238E27FC236}">
                <a16:creationId xmlns:a16="http://schemas.microsoft.com/office/drawing/2014/main" id="{3B2B10B8-A4C9-4B5B-9577-36910AA99C1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57836"/>
              </p:ext>
            </p:extLst>
          </p:nvPr>
        </p:nvGraphicFramePr>
        <p:xfrm>
          <a:off x="4728976" y="4341713"/>
          <a:ext cx="5935352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0243">
                  <a:extLst>
                    <a:ext uri="{9D8B030D-6E8A-4147-A177-3AD203B41FA5}">
                      <a16:colId xmlns:a16="http://schemas.microsoft.com/office/drawing/2014/main" val="635406948"/>
                    </a:ext>
                  </a:extLst>
                </a:gridCol>
                <a:gridCol w="1122680">
                  <a:extLst>
                    <a:ext uri="{9D8B030D-6E8A-4147-A177-3AD203B41FA5}">
                      <a16:colId xmlns:a16="http://schemas.microsoft.com/office/drawing/2014/main" val="764792214"/>
                    </a:ext>
                  </a:extLst>
                </a:gridCol>
                <a:gridCol w="817880">
                  <a:extLst>
                    <a:ext uri="{9D8B030D-6E8A-4147-A177-3AD203B41FA5}">
                      <a16:colId xmlns:a16="http://schemas.microsoft.com/office/drawing/2014/main" val="1278690740"/>
                    </a:ext>
                  </a:extLst>
                </a:gridCol>
                <a:gridCol w="1019493">
                  <a:extLst>
                    <a:ext uri="{9D8B030D-6E8A-4147-A177-3AD203B41FA5}">
                      <a16:colId xmlns:a16="http://schemas.microsoft.com/office/drawing/2014/main" val="2823012255"/>
                    </a:ext>
                  </a:extLst>
                </a:gridCol>
                <a:gridCol w="1035056">
                  <a:extLst>
                    <a:ext uri="{9D8B030D-6E8A-4147-A177-3AD203B41FA5}">
                      <a16:colId xmlns:a16="http://schemas.microsoft.com/office/drawing/2014/main" val="1004838653"/>
                    </a:ext>
                  </a:extLst>
                </a:gridCol>
              </a:tblGrid>
              <a:tr h="301041">
                <a:tc>
                  <a:txBody>
                    <a:bodyPr/>
                    <a:lstStyle/>
                    <a:p>
                      <a:r>
                        <a:rPr lang="en-US" dirty="0"/>
                        <a:t>Pin Pairs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EW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EH 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EW ∆ 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437638836"/>
                  </a:ext>
                </a:extLst>
              </a:tr>
              <a:tr h="301041">
                <a:tc>
                  <a:txBody>
                    <a:bodyPr/>
                    <a:lstStyle/>
                    <a:p>
                      <a:r>
                        <a:rPr lang="en-US" dirty="0"/>
                        <a:t>197, 205 (Short)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52.7 mV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0.350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 +54 %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+ 25 %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771234"/>
                  </a:ext>
                </a:extLst>
              </a:tr>
              <a:tr h="301041">
                <a:tc>
                  <a:txBody>
                    <a:bodyPr/>
                    <a:lstStyle/>
                    <a:p>
                      <a:r>
                        <a:rPr lang="en-US" dirty="0"/>
                        <a:t>214, 222 (Med)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45.1 mV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0.340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+178 %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+134 %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98540"/>
                  </a:ext>
                </a:extLst>
              </a:tr>
              <a:tr h="301041">
                <a:tc>
                  <a:txBody>
                    <a:bodyPr/>
                    <a:lstStyle/>
                    <a:p>
                      <a:r>
                        <a:rPr lang="en-US" dirty="0"/>
                        <a:t>199, 207 (Long)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44.9 mV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0.320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+69 %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+ 48 %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4926549"/>
                  </a:ext>
                </a:extLst>
              </a:tr>
            </a:tbl>
          </a:graphicData>
        </a:graphic>
      </p:graphicFrame>
      <p:sp>
        <p:nvSpPr>
          <p:cNvPr id="46" name="TextBox 45">
            <a:extLst>
              <a:ext uri="{FF2B5EF4-FFF2-40B4-BE49-F238E27FC236}">
                <a16:creationId xmlns:a16="http://schemas.microsoft.com/office/drawing/2014/main" id="{19DBDC6F-338B-43E0-906A-B570C9566A88}"/>
              </a:ext>
            </a:extLst>
          </p:cNvPr>
          <p:cNvSpPr txBox="1"/>
          <p:nvPr/>
        </p:nvSpPr>
        <p:spPr>
          <a:xfrm>
            <a:off x="4754969" y="3972381"/>
            <a:ext cx="1822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With Resistors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39A7F80-924A-4DD2-B392-9F92F6856DC3}"/>
              </a:ext>
            </a:extLst>
          </p:cNvPr>
          <p:cNvSpPr txBox="1"/>
          <p:nvPr/>
        </p:nvSpPr>
        <p:spPr>
          <a:xfrm>
            <a:off x="8872013" y="1992023"/>
            <a:ext cx="2729166" cy="923330"/>
          </a:xfrm>
          <a:prstGeom prst="rect">
            <a:avLst/>
          </a:prstGeom>
          <a:solidFill>
            <a:srgbClr val="00B050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G5 Passing Criteria: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EH &gt; 10.0 mV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EW &gt; 0.3 UI</a:t>
            </a:r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89EA7A30-1F37-4900-828B-E22B365D760A}"/>
              </a:ext>
            </a:extLst>
          </p:cNvPr>
          <p:cNvSpPr/>
          <p:nvPr/>
        </p:nvSpPr>
        <p:spPr>
          <a:xfrm rot="5400000" flipH="1">
            <a:off x="9509661" y="3172871"/>
            <a:ext cx="270462" cy="2038871"/>
          </a:xfrm>
          <a:prstGeom prst="rightBrace">
            <a:avLst>
              <a:gd name="adj1" fmla="val 8333"/>
              <a:gd name="adj2" fmla="val 47932"/>
            </a:avLst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C419079-BE9A-4B5C-B5E7-56A0887E96F9}"/>
              </a:ext>
            </a:extLst>
          </p:cNvPr>
          <p:cNvSpPr txBox="1"/>
          <p:nvPr/>
        </p:nvSpPr>
        <p:spPr>
          <a:xfrm>
            <a:off x="8209881" y="3639761"/>
            <a:ext cx="3077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Exceptional Improvement</a:t>
            </a:r>
          </a:p>
        </p:txBody>
      </p: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47" name="3D Model 46" descr="Green checkmark">
                <a:extLst>
                  <a:ext uri="{FF2B5EF4-FFF2-40B4-BE49-F238E27FC236}">
                    <a16:creationId xmlns:a16="http://schemas.microsoft.com/office/drawing/2014/main" id="{BC31B9E7-BC14-456C-9B09-248E572A0D6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94590240"/>
                  </p:ext>
                </p:extLst>
              </p:nvPr>
            </p:nvGraphicFramePr>
            <p:xfrm>
              <a:off x="10568870" y="4296066"/>
              <a:ext cx="1339098" cy="1250355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339098" cy="1250355"/>
                    </a:xfrm>
                    <a:prstGeom prst="rect">
                      <a:avLst/>
                    </a:prstGeom>
                  </am3d:spPr>
                  <am3d:camera>
                    <am3d:pos x="0" y="0" z="6563663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06523" d="1000000"/>
                    <am3d:preTrans dx="0" dy="-14800077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592652" ay="-348940" az="60656"/>
                    <am3d:postTrans dx="0" dy="0" dz="0"/>
                  </am3d:trans>
                  <am3d:attrSrcUrl r:id="rId5"/>
                  <am3d:raster rName="Office3DRenderer" rVer="16.0.8326">
                    <am3d:blip r:embed="rId6"/>
                  </am3d:raster>
                  <am3d:objViewport viewportSz="179496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47" name="3D Model 46" descr="Green checkmark">
                <a:extLst>
                  <a:ext uri="{FF2B5EF4-FFF2-40B4-BE49-F238E27FC236}">
                    <a16:creationId xmlns:a16="http://schemas.microsoft.com/office/drawing/2014/main" id="{BC31B9E7-BC14-456C-9B09-248E572A0D6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568870" y="4296066"/>
                <a:ext cx="1339098" cy="125035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47331944"/>
      </p:ext>
    </p:extLst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BC06C-B34A-4D5E-A592-70573AFBE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569" y="13219"/>
            <a:ext cx="10215579" cy="941605"/>
          </a:xfrm>
        </p:spPr>
        <p:txBody>
          <a:bodyPr>
            <a:normAutofit fontScale="90000"/>
          </a:bodyPr>
          <a:lstStyle/>
          <a:p>
            <a:pPr>
              <a:lnSpc>
                <a:spcPct val="200000"/>
              </a:lnSpc>
            </a:pPr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2F3110-4A3D-44B4-8604-1FDEB3B33A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545" y="884077"/>
            <a:ext cx="10198765" cy="4932827"/>
          </a:xfrm>
        </p:spPr>
        <p:txBody>
          <a:bodyPr>
            <a:no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use of damping resistors is a great way to suppress the high frequency resonances visible in the SEARAY™ RA measurements.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Simulation results confirm that significant eye-height and eye-width improvements are realized when the damping resistors are used.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magnitude of the improvements scale proportionally with the data rate. Meaning that higher data rates show greater improvement. 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the use of ground return damping resistors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Samtec’s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SEARAY™ RA connector should be considered for Gen4 (16 GT/s) and Gen5 (32 GT/s) PCIE channels.</a:t>
            </a: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0003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36807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BD04B-08B3-440C-AEB4-62B7F1E8E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663" y="2855575"/>
            <a:ext cx="10349951" cy="734907"/>
          </a:xfrm>
        </p:spPr>
        <p:txBody>
          <a:bodyPr anchor="ctr"/>
          <a:lstStyle/>
          <a:p>
            <a:pPr algn="ctr"/>
            <a:r>
              <a:rPr lang="en-US" dirty="0"/>
              <a:t>Back-up</a:t>
            </a:r>
          </a:p>
        </p:txBody>
      </p:sp>
    </p:spTree>
    <p:extLst>
      <p:ext uri="{BB962C8B-B14F-4D97-AF65-F5344CB8AC3E}">
        <p14:creationId xmlns:p14="http://schemas.microsoft.com/office/powerpoint/2010/main" val="17319458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852A2-D08B-48FC-9A32-463DB712D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570" y="24234"/>
            <a:ext cx="10128078" cy="941605"/>
          </a:xfrm>
        </p:spPr>
        <p:txBody>
          <a:bodyPr/>
          <a:lstStyle/>
          <a:p>
            <a:r>
              <a:rPr lang="en-US" dirty="0" err="1"/>
              <a:t>Pcie</a:t>
            </a:r>
            <a:r>
              <a:rPr lang="en-US" dirty="0"/>
              <a:t> </a:t>
            </a:r>
            <a:r>
              <a:rPr lang="en-US" dirty="0" err="1"/>
              <a:t>seasim</a:t>
            </a:r>
            <a:r>
              <a:rPr lang="en-US" dirty="0"/>
              <a:t> tool parameters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F651D43-B22B-4344-AD8B-0C9F3964963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85545" y="1225603"/>
            <a:ext cx="10111409" cy="5593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Statistical Eye Analysis Simulator (SEASIM v0.74)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Tx/Rx Equalization:  Adaptive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Pkg Model: PCIE Gen4 reference pkgs used by PCI SIG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Board Material: FR4 (Er=4.3, TanD=0.012)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T-line Model: Differential 85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Ω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/ 100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Ω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Striplines solved with HFSS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Connector Model:  De-embedded from actual measured data, includes the breakout region (BOR) from the connector pin field.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VIAs: No Via was used to connect the Packages to the T-line.  Vias are present in the connector model.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Xtalk: Cross talk components in the striplines and connector were not added.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416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57FB1-B04A-4B24-84AF-EB780E05A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569" y="13217"/>
            <a:ext cx="10215579" cy="941605"/>
          </a:xfrm>
        </p:spPr>
        <p:txBody>
          <a:bodyPr>
            <a:normAutofit fontScale="90000"/>
          </a:bodyPr>
          <a:lstStyle/>
          <a:p>
            <a:pPr>
              <a:lnSpc>
                <a:spcPct val="200000"/>
              </a:lnSpc>
            </a:pPr>
            <a:r>
              <a:rPr lang="en-US" dirty="0"/>
              <a:t>problem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A50E8A1-65E6-416A-8000-10CD84BE3E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975" y="855002"/>
            <a:ext cx="10198765" cy="5061055"/>
          </a:xfrm>
        </p:spPr>
        <p:txBody>
          <a:bodyPr>
            <a:no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High-density open pin-field designs offer flexibility to system designers, but with limitations above 10Gbps.</a:t>
            </a:r>
            <a:endParaRPr lang="en-US" sz="1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Open pin field designs are inherently prone to resonances originating through the ground pin connections. This is commonly called ground mode resonance (GMR).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Because of varying pin lengths in right-angle connectors, GMR will effect each row differently.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GMR must be considered when designing channels above 10Gbps using open pin field RA VNX connectors.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1316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4566F-35C4-4CFA-A2DE-E6A114DDD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241" y="365761"/>
            <a:ext cx="12019760" cy="941605"/>
          </a:xfrm>
        </p:spPr>
        <p:txBody>
          <a:bodyPr>
            <a:noAutofit/>
          </a:bodyPr>
          <a:lstStyle/>
          <a:p>
            <a:r>
              <a:rPr lang="en-US" sz="4000" dirty="0"/>
              <a:t>Right angle </a:t>
            </a:r>
            <a:r>
              <a:rPr lang="en-US" sz="4000" dirty="0" err="1"/>
              <a:t>Searay</a:t>
            </a:r>
            <a:r>
              <a:rPr lang="en-US" sz="4000" dirty="0"/>
              <a:t>™ Receptacle and backplane Connector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CDF521-C1FF-4951-A3B7-2A4483166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40" y="1670824"/>
            <a:ext cx="5327027" cy="3743317"/>
          </a:xfrm>
          <a:prstGeom prst="rect">
            <a:avLst/>
          </a:prstGeom>
        </p:spPr>
      </p:pic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F33BF33B-30BA-4B75-81F5-D221F67F1352}"/>
              </a:ext>
            </a:extLst>
          </p:cNvPr>
          <p:cNvSpPr txBox="1">
            <a:spLocks/>
          </p:cNvSpPr>
          <p:nvPr/>
        </p:nvSpPr>
        <p:spPr>
          <a:xfrm>
            <a:off x="5295010" y="1319164"/>
            <a:ext cx="6283841" cy="397028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None/>
              <a:defRPr sz="1800" b="0" i="0" kern="1200" spc="10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tx1">
                  <a:lumMod val="50000"/>
                  <a:lumOff val="50000"/>
                </a:schemeClr>
              </a:buClr>
              <a:buSzPct val="80000"/>
              <a:buFont typeface="AppleSymbols" charset="0"/>
              <a:buChar char="⎼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tx1">
                  <a:lumMod val="50000"/>
                  <a:lumOff val="50000"/>
                </a:schemeClr>
              </a:buClr>
              <a:buSzPct val="75000"/>
              <a:buFont typeface="AppleSymbols" charset="0"/>
              <a:buChar char="⎼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en-US" sz="2800" dirty="0">
                <a:solidFill>
                  <a:schemeClr val="tx1"/>
                </a:solidFill>
              </a:rPr>
              <a:t>SEAF-RA</a:t>
            </a:r>
            <a:endParaRPr lang="en-US" sz="2300" dirty="0">
              <a:solidFill>
                <a:schemeClr val="tx1"/>
              </a:solidFill>
            </a:endParaRPr>
          </a:p>
          <a:p>
            <a:pPr lvl="1" fontAlgn="auto"/>
            <a:r>
              <a:rPr lang="en-US" sz="2800" dirty="0">
                <a:solidFill>
                  <a:schemeClr val="tx1"/>
                </a:solidFill>
              </a:rPr>
              <a:t>Female Right Angle Design</a:t>
            </a:r>
          </a:p>
          <a:p>
            <a:pPr lvl="1" fontAlgn="auto"/>
            <a:r>
              <a:rPr lang="en-US" sz="2800" dirty="0">
                <a:solidFill>
                  <a:schemeClr val="tx1"/>
                </a:solidFill>
              </a:rPr>
              <a:t>0.050” (1.27 mm) pitch</a:t>
            </a:r>
          </a:p>
          <a:p>
            <a:pPr lvl="1" fontAlgn="auto"/>
            <a:r>
              <a:rPr lang="en-US" sz="2800" dirty="0">
                <a:solidFill>
                  <a:schemeClr val="tx1"/>
                </a:solidFill>
              </a:rPr>
              <a:t>P/N: S-SEAF-50-01-L-08-2-RA-GP-TR</a:t>
            </a:r>
          </a:p>
          <a:p>
            <a:pPr fontAlgn="auto"/>
            <a:r>
              <a:rPr lang="en-US" sz="2800" dirty="0">
                <a:solidFill>
                  <a:schemeClr val="tx1"/>
                </a:solidFill>
              </a:rPr>
              <a:t>SEAM</a:t>
            </a:r>
          </a:p>
          <a:p>
            <a:pPr lvl="1" fontAlgn="auto"/>
            <a:r>
              <a:rPr lang="en-US" sz="2800" dirty="0">
                <a:solidFill>
                  <a:schemeClr val="tx1"/>
                </a:solidFill>
              </a:rPr>
              <a:t>Male Vertical Backplane Design</a:t>
            </a:r>
          </a:p>
          <a:p>
            <a:pPr lvl="1" fontAlgn="auto"/>
            <a:r>
              <a:rPr lang="en-US" sz="2800" dirty="0">
                <a:solidFill>
                  <a:schemeClr val="tx1"/>
                </a:solidFill>
              </a:rPr>
              <a:t>0.050” (1.27mm) pitch</a:t>
            </a:r>
          </a:p>
          <a:p>
            <a:pPr lvl="1" fontAlgn="auto"/>
            <a:r>
              <a:rPr lang="en-US" sz="2800" dirty="0">
                <a:solidFill>
                  <a:schemeClr val="tx1"/>
                </a:solidFill>
              </a:rPr>
              <a:t>Guide post option</a:t>
            </a:r>
          </a:p>
          <a:p>
            <a:pPr lvl="1" fontAlgn="auto"/>
            <a:r>
              <a:rPr lang="en-US" sz="2800" dirty="0">
                <a:solidFill>
                  <a:schemeClr val="tx1"/>
                </a:solidFill>
              </a:rPr>
              <a:t>P/N: S-SEAM-50-2.0-S-08-2-A-GP-K-TR</a:t>
            </a:r>
          </a:p>
          <a:p>
            <a:pPr lvl="1" fontAlgn="auto"/>
            <a:endParaRPr lang="en-US" sz="2800" dirty="0">
              <a:solidFill>
                <a:schemeClr val="tx1"/>
              </a:solidFill>
            </a:endParaRPr>
          </a:p>
          <a:p>
            <a:pPr fontAlgn="auto"/>
            <a:endParaRPr lang="en-US" sz="2800" dirty="0">
              <a:solidFill>
                <a:schemeClr val="tx1"/>
              </a:solidFill>
            </a:endParaRPr>
          </a:p>
          <a:p>
            <a:pPr lvl="1" fontAlgn="auto"/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064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5B283-0C16-4BA3-AF44-2A5DB9B62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stackup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7C42C1-9934-45BA-8547-51A7AE50F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6380" y="161925"/>
            <a:ext cx="6060921" cy="653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721851"/>
      </p:ext>
    </p:extLst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27C3D5-D7A9-4F7F-A1E2-ED341067378D}"/>
              </a:ext>
            </a:extLst>
          </p:cNvPr>
          <p:cNvSpPr txBox="1"/>
          <p:nvPr/>
        </p:nvSpPr>
        <p:spPr>
          <a:xfrm>
            <a:off x="4932218" y="2767280"/>
            <a:ext cx="23275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204441257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BEE2B-1EA4-45FE-B6AE-6A93B8F23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569" y="107364"/>
            <a:ext cx="10215579" cy="941605"/>
          </a:xfrm>
        </p:spPr>
        <p:txBody>
          <a:bodyPr>
            <a:normAutofit fontScale="90000"/>
          </a:bodyPr>
          <a:lstStyle/>
          <a:p>
            <a:pPr>
              <a:lnSpc>
                <a:spcPct val="200000"/>
              </a:lnSpc>
            </a:pPr>
            <a:r>
              <a:rPr lang="en-US" dirty="0"/>
              <a:t>Objective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8AF663-9A10-40FE-AF49-6B37AC52AB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545" y="1120077"/>
            <a:ext cx="10198765" cy="437768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Demonstrate Resonance Suppression: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Show that resistors dampen sharp resonances in the frequency domain.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Show improvements in signal eye height and eye width.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Show that higher frequency applications are possible with VNX Right Angle connectors when using damping resistors.</a:t>
            </a:r>
          </a:p>
          <a:p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Analyze Performance: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Using the SEASIM (0.74) simulation tool, characterize PCIe G4/G5 channel performance using the SEARAY™ Right Angle (RA) connectors.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Compare the performance with/without suppression resistors.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7003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ECF03-8C80-4814-B429-9B71DE753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569" y="13217"/>
            <a:ext cx="10215579" cy="941605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A801AB-8F5D-4976-8424-867B5F4040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545" y="1178805"/>
            <a:ext cx="10198765" cy="4429125"/>
          </a:xfrm>
        </p:spPr>
        <p:txBody>
          <a:bodyPr>
            <a:normAutofit/>
          </a:bodyPr>
          <a:lstStyle/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De-embedded connector models used in simulations confirm that improvements in the connectors performance are realized when the suppression resistors are used.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can be observed in both the connector frequency domain  measurements and the channel simulation results.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Resonances are more prevalent for the longer pin paths without damping resistors.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damping resistors,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Samtec’s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right angle SEARAY™ connector can pass channels up to and including PCIE Gen5 (32GT/s).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274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BD04B-08B3-440C-AEB4-62B7F1E8E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663" y="2855575"/>
            <a:ext cx="10349951" cy="734907"/>
          </a:xfrm>
        </p:spPr>
        <p:txBody>
          <a:bodyPr anchor="ctr"/>
          <a:lstStyle/>
          <a:p>
            <a:pPr algn="ctr"/>
            <a:r>
              <a:rPr lang="en-US" dirty="0"/>
              <a:t>Test BOARD design overview</a:t>
            </a:r>
          </a:p>
        </p:txBody>
      </p:sp>
    </p:spTree>
    <p:extLst>
      <p:ext uri="{BB962C8B-B14F-4D97-AF65-F5344CB8AC3E}">
        <p14:creationId xmlns:p14="http://schemas.microsoft.com/office/powerpoint/2010/main" val="29716775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1EFEB-63B6-49B3-BB3F-4F017BCFB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569" y="145421"/>
            <a:ext cx="10215579" cy="941605"/>
          </a:xfrm>
        </p:spPr>
        <p:txBody>
          <a:bodyPr/>
          <a:lstStyle/>
          <a:p>
            <a:r>
              <a:rPr lang="en-US" dirty="0"/>
              <a:t>Test board design overview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D920D8-A3A4-405F-908C-933DEDE3E8AF}"/>
              </a:ext>
            </a:extLst>
          </p:cNvPr>
          <p:cNvSpPr txBox="1">
            <a:spLocks/>
          </p:cNvSpPr>
          <p:nvPr/>
        </p:nvSpPr>
        <p:spPr>
          <a:xfrm>
            <a:off x="569382" y="1449029"/>
            <a:ext cx="4532918" cy="395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None/>
              <a:defRPr sz="1800" b="0" i="0" kern="1200" spc="10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tx1">
                  <a:lumMod val="50000"/>
                  <a:lumOff val="50000"/>
                </a:schemeClr>
              </a:buClr>
              <a:buSzPct val="80000"/>
              <a:buFont typeface="AppleSymbols" charset="0"/>
              <a:buChar char="⎼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tx1">
                  <a:lumMod val="50000"/>
                  <a:lumOff val="50000"/>
                </a:schemeClr>
              </a:buClr>
              <a:buSzPct val="75000"/>
              <a:buFont typeface="AppleSymbols" charset="0"/>
              <a:buChar char="⎼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fontAlgn="auto">
              <a:buFont typeface="Arial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Board Material – Isola 1067</a:t>
            </a:r>
          </a:p>
          <a:p>
            <a:pPr marL="285750" indent="-285750" fontAlgn="auto">
              <a:buFont typeface="Arial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2” 100</a:t>
            </a:r>
            <a:r>
              <a:rPr lang="el-GR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Ω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differential strip lines </a:t>
            </a:r>
          </a:p>
          <a:p>
            <a:pPr marL="285750" indent="-285750" fontAlgn="auto">
              <a:buFont typeface="Arial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Traces isolated by ground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Vias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fontAlgn="auto">
              <a:buFont typeface="Arial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2.92 mm SMA ports</a:t>
            </a:r>
          </a:p>
          <a:p>
            <a:pPr marL="285750" indent="-285750" fontAlgn="auto">
              <a:buFont typeface="Arial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el-GR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Ω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damping resistors were installed on the back side of both boards.</a:t>
            </a:r>
          </a:p>
          <a:p>
            <a:pPr marL="285750" indent="-285750" fontAlgn="auto">
              <a:buFont typeface="Arial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Signal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Vias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back drilled to reduce stub resonances</a:t>
            </a:r>
          </a:p>
          <a:p>
            <a:pPr marL="285750" indent="-285750" fontAlgn="auto">
              <a:buFont typeface="Arial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983EB4-1D51-4F2C-9A99-8F11FFB8D5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300" y="1449029"/>
            <a:ext cx="6388294" cy="425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3702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84210-465E-4AC5-B786-AA2FFD30C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569" y="123387"/>
            <a:ext cx="10215579" cy="941605"/>
          </a:xfrm>
        </p:spPr>
        <p:txBody>
          <a:bodyPr>
            <a:normAutofit fontScale="90000"/>
          </a:bodyPr>
          <a:lstStyle/>
          <a:p>
            <a:pPr>
              <a:lnSpc>
                <a:spcPct val="200000"/>
              </a:lnSpc>
            </a:pPr>
            <a:r>
              <a:rPr lang="en-US" dirty="0"/>
              <a:t>Approximate equivalent circuit</a:t>
            </a: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C249B260-AC19-4AF2-9708-D42551DD45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783" y="781573"/>
            <a:ext cx="5116480" cy="5090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125B4F3-E7C3-41F0-BAC1-B09C7AFC94E8}"/>
              </a:ext>
            </a:extLst>
          </p:cNvPr>
          <p:cNvCxnSpPr>
            <a:cxnSpLocks/>
          </p:cNvCxnSpPr>
          <p:nvPr/>
        </p:nvCxnSpPr>
        <p:spPr>
          <a:xfrm flipV="1">
            <a:off x="2547786" y="2280587"/>
            <a:ext cx="749596" cy="62109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2E99E0A-5643-485E-9D6F-11250FC40F10}"/>
              </a:ext>
            </a:extLst>
          </p:cNvPr>
          <p:cNvSpPr txBox="1"/>
          <p:nvPr/>
        </p:nvSpPr>
        <p:spPr>
          <a:xfrm>
            <a:off x="1307852" y="2883407"/>
            <a:ext cx="1239934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</a:rPr>
              <a:t>Ground return damping resistors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0EF697D-A432-4A79-8333-F82472AE56F0}"/>
              </a:ext>
            </a:extLst>
          </p:cNvPr>
          <p:cNvCxnSpPr>
            <a:cxnSpLocks/>
          </p:cNvCxnSpPr>
          <p:nvPr/>
        </p:nvCxnSpPr>
        <p:spPr>
          <a:xfrm>
            <a:off x="2547786" y="3622071"/>
            <a:ext cx="856923" cy="3342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0C612D1-7D6C-4362-97CE-C6F089ECE141}"/>
              </a:ext>
            </a:extLst>
          </p:cNvPr>
          <p:cNvCxnSpPr>
            <a:cxnSpLocks/>
          </p:cNvCxnSpPr>
          <p:nvPr/>
        </p:nvCxnSpPr>
        <p:spPr>
          <a:xfrm flipH="1" flipV="1">
            <a:off x="7797343" y="2280587"/>
            <a:ext cx="856924" cy="46853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366BF28-F53F-45FE-A968-2EB1039C5EEF}"/>
              </a:ext>
            </a:extLst>
          </p:cNvPr>
          <p:cNvCxnSpPr>
            <a:cxnSpLocks/>
          </p:cNvCxnSpPr>
          <p:nvPr/>
        </p:nvCxnSpPr>
        <p:spPr>
          <a:xfrm flipH="1">
            <a:off x="7753686" y="3487786"/>
            <a:ext cx="900579" cy="43304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463E1C12-D533-43E7-82EC-40C8CC2A7D90}"/>
              </a:ext>
            </a:extLst>
          </p:cNvPr>
          <p:cNvSpPr txBox="1"/>
          <p:nvPr/>
        </p:nvSpPr>
        <p:spPr>
          <a:xfrm>
            <a:off x="8654266" y="2749122"/>
            <a:ext cx="1239934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</a:rPr>
              <a:t>Ground return damping resistors</a:t>
            </a:r>
          </a:p>
        </p:txBody>
      </p:sp>
    </p:spTree>
    <p:extLst>
      <p:ext uri="{BB962C8B-B14F-4D97-AF65-F5344CB8AC3E}">
        <p14:creationId xmlns:p14="http://schemas.microsoft.com/office/powerpoint/2010/main" val="24515509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694D9-07C8-4D94-ACFE-F73B34130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Example of Resistor placement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4DD634-E6AC-4E09-A48A-28F4B44C30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6060" y="1670558"/>
            <a:ext cx="8290818" cy="40263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B3AE67D-8CFD-45AB-9B0D-2D63C849C721}"/>
              </a:ext>
            </a:extLst>
          </p:cNvPr>
          <p:cNvSpPr txBox="1"/>
          <p:nvPr/>
        </p:nvSpPr>
        <p:spPr>
          <a:xfrm>
            <a:off x="2538763" y="6103345"/>
            <a:ext cx="6506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Note: Routing channel reduced, but still routable</a:t>
            </a:r>
          </a:p>
        </p:txBody>
      </p:sp>
    </p:spTree>
    <p:extLst>
      <p:ext uri="{BB962C8B-B14F-4D97-AF65-F5344CB8AC3E}">
        <p14:creationId xmlns:p14="http://schemas.microsoft.com/office/powerpoint/2010/main" val="189803628"/>
      </p:ext>
    </p:extLst>
  </p:cSld>
  <p:clrMapOvr>
    <a:masterClrMapping/>
  </p:clrMapOvr>
</p:sld>
</file>

<file path=ppt/theme/theme1.xml><?xml version="1.0" encoding="utf-8"?>
<a:theme xmlns:a="http://schemas.openxmlformats.org/drawingml/2006/main" name="Samtec- Dark">
  <a:themeElements>
    <a:clrScheme name="Urban Pop">
      <a:dk1>
        <a:srgbClr val="000000"/>
      </a:dk1>
      <a:lt1>
        <a:srgbClr val="FFFFFF"/>
      </a:lt1>
      <a:dk2>
        <a:srgbClr val="282828"/>
      </a:dk2>
      <a:lt2>
        <a:srgbClr val="D4D4D4"/>
      </a:lt2>
      <a:accent1>
        <a:srgbClr val="86CE24"/>
      </a:accent1>
      <a:accent2>
        <a:srgbClr val="00A2E6"/>
      </a:accent2>
      <a:accent3>
        <a:srgbClr val="FAC810"/>
      </a:accent3>
      <a:accent4>
        <a:srgbClr val="7D8F8C"/>
      </a:accent4>
      <a:accent5>
        <a:srgbClr val="D06B20"/>
      </a:accent5>
      <a:accent6>
        <a:srgbClr val="958B8B"/>
      </a:accent6>
      <a:hlink>
        <a:srgbClr val="FF9900"/>
      </a:hlink>
      <a:folHlink>
        <a:srgbClr val="969696"/>
      </a:folHlink>
    </a:clrScheme>
    <a:fontScheme name="Urban Pop">
      <a:maj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Urban Pop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58000"/>
              </a:srgbClr>
            </a:outerShdw>
          </a:effectLst>
          <a:scene3d>
            <a:camera prst="orthographicFront">
              <a:rot lat="0" lon="0" rev="0"/>
            </a:camera>
            <a:lightRig rig="flat" dir="t"/>
          </a:scene3d>
          <a:sp3d contourW="15875">
            <a:bevelT w="95250" h="1270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hade val="100000"/>
                <a:alpha val="100000"/>
                <a:satMod val="100000"/>
                <a:lumMod val="100000"/>
              </a:schemeClr>
            </a:gs>
            <a:gs pos="9000">
              <a:schemeClr val="phClr">
                <a:tint val="90000"/>
                <a:shade val="100000"/>
                <a:alpha val="100000"/>
                <a:satMod val="100000"/>
                <a:lumMod val="100000"/>
              </a:schemeClr>
            </a:gs>
            <a:gs pos="34000">
              <a:schemeClr val="phClr">
                <a:tint val="83000"/>
                <a:shade val="100000"/>
                <a:alpha val="100000"/>
                <a:satMod val="100000"/>
                <a:lumMod val="100000"/>
              </a:schemeClr>
            </a:gs>
            <a:gs pos="62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  <a:gs pos="90000">
              <a:schemeClr val="phClr">
                <a:tint val="92000"/>
                <a:shade val="100000"/>
                <a:alpha val="100000"/>
                <a:satMod val="100000"/>
                <a:lumMod val="90000"/>
              </a:schemeClr>
            </a:gs>
            <a:gs pos="100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8000"/>
              </a:schemeClr>
            </a:gs>
            <a:gs pos="100000">
              <a:schemeClr val="phClr">
                <a:tint val="95000"/>
                <a:shade val="98000"/>
                <a:lumMod val="80000"/>
              </a:schemeClr>
            </a:gs>
          </a:gsLst>
          <a:path path="circle">
            <a:fillToRect l="50000" t="100000" r="10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mtecTemplate" id="{EEE56721-8676-46BE-BEDB-ECE18796CCB1}" vid="{460B7483-B6DD-4B46-81D3-C7CB0117D6F6}"/>
    </a:ext>
  </a:extLst>
</a:theme>
</file>

<file path=ppt/theme/theme2.xml><?xml version="1.0" encoding="utf-8"?>
<a:theme xmlns:a="http://schemas.openxmlformats.org/drawingml/2006/main" name="1_Samtec- Dark">
  <a:themeElements>
    <a:clrScheme name="Urban Pop">
      <a:dk1>
        <a:srgbClr val="000000"/>
      </a:dk1>
      <a:lt1>
        <a:srgbClr val="FFFFFF"/>
      </a:lt1>
      <a:dk2>
        <a:srgbClr val="282828"/>
      </a:dk2>
      <a:lt2>
        <a:srgbClr val="D4D4D4"/>
      </a:lt2>
      <a:accent1>
        <a:srgbClr val="86CE24"/>
      </a:accent1>
      <a:accent2>
        <a:srgbClr val="00A2E6"/>
      </a:accent2>
      <a:accent3>
        <a:srgbClr val="FAC810"/>
      </a:accent3>
      <a:accent4>
        <a:srgbClr val="7D8F8C"/>
      </a:accent4>
      <a:accent5>
        <a:srgbClr val="D06B20"/>
      </a:accent5>
      <a:accent6>
        <a:srgbClr val="958B8B"/>
      </a:accent6>
      <a:hlink>
        <a:srgbClr val="FF9900"/>
      </a:hlink>
      <a:folHlink>
        <a:srgbClr val="969696"/>
      </a:folHlink>
    </a:clrScheme>
    <a:fontScheme name="Urban Pop">
      <a:maj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Urban Pop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58000"/>
              </a:srgbClr>
            </a:outerShdw>
          </a:effectLst>
          <a:scene3d>
            <a:camera prst="orthographicFront">
              <a:rot lat="0" lon="0" rev="0"/>
            </a:camera>
            <a:lightRig rig="flat" dir="t"/>
          </a:scene3d>
          <a:sp3d contourW="15875">
            <a:bevelT w="95250" h="1270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hade val="100000"/>
                <a:alpha val="100000"/>
                <a:satMod val="100000"/>
                <a:lumMod val="100000"/>
              </a:schemeClr>
            </a:gs>
            <a:gs pos="9000">
              <a:schemeClr val="phClr">
                <a:tint val="90000"/>
                <a:shade val="100000"/>
                <a:alpha val="100000"/>
                <a:satMod val="100000"/>
                <a:lumMod val="100000"/>
              </a:schemeClr>
            </a:gs>
            <a:gs pos="34000">
              <a:schemeClr val="phClr">
                <a:tint val="83000"/>
                <a:shade val="100000"/>
                <a:alpha val="100000"/>
                <a:satMod val="100000"/>
                <a:lumMod val="100000"/>
              </a:schemeClr>
            </a:gs>
            <a:gs pos="62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  <a:gs pos="90000">
              <a:schemeClr val="phClr">
                <a:tint val="92000"/>
                <a:shade val="100000"/>
                <a:alpha val="100000"/>
                <a:satMod val="100000"/>
                <a:lumMod val="90000"/>
              </a:schemeClr>
            </a:gs>
            <a:gs pos="100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8000"/>
              </a:schemeClr>
            </a:gs>
            <a:gs pos="100000">
              <a:schemeClr val="phClr">
                <a:tint val="95000"/>
                <a:shade val="98000"/>
                <a:lumMod val="80000"/>
              </a:schemeClr>
            </a:gs>
          </a:gsLst>
          <a:path path="circle">
            <a:fillToRect l="50000" t="100000" r="10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TA 74 VNX Connector Performance-2016-09-15-Sayre  -  Compatibility Mode" id="{45D26FD9-7EE6-42A6-92B9-A8BCCA51D81D}" vid="{A405E2A4-98AB-4FCF-A748-07EC10F27973}"/>
    </a:ext>
  </a:extLst>
</a:theme>
</file>

<file path=ppt/theme/theme3.xml><?xml version="1.0" encoding="utf-8"?>
<a:theme xmlns:a="http://schemas.openxmlformats.org/drawingml/2006/main" name="2_Samtec- Dark">
  <a:themeElements>
    <a:clrScheme name="Urban Pop">
      <a:dk1>
        <a:srgbClr val="000000"/>
      </a:dk1>
      <a:lt1>
        <a:srgbClr val="FFFFFF"/>
      </a:lt1>
      <a:dk2>
        <a:srgbClr val="282828"/>
      </a:dk2>
      <a:lt2>
        <a:srgbClr val="D4D4D4"/>
      </a:lt2>
      <a:accent1>
        <a:srgbClr val="86CE24"/>
      </a:accent1>
      <a:accent2>
        <a:srgbClr val="00A2E6"/>
      </a:accent2>
      <a:accent3>
        <a:srgbClr val="FAC810"/>
      </a:accent3>
      <a:accent4>
        <a:srgbClr val="7D8F8C"/>
      </a:accent4>
      <a:accent5>
        <a:srgbClr val="D06B20"/>
      </a:accent5>
      <a:accent6>
        <a:srgbClr val="958B8B"/>
      </a:accent6>
      <a:hlink>
        <a:srgbClr val="FF9900"/>
      </a:hlink>
      <a:folHlink>
        <a:srgbClr val="969696"/>
      </a:folHlink>
    </a:clrScheme>
    <a:fontScheme name="Urban Pop">
      <a:maj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Urban Pop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58000"/>
              </a:srgbClr>
            </a:outerShdw>
          </a:effectLst>
          <a:scene3d>
            <a:camera prst="orthographicFront">
              <a:rot lat="0" lon="0" rev="0"/>
            </a:camera>
            <a:lightRig rig="flat" dir="t"/>
          </a:scene3d>
          <a:sp3d contourW="15875">
            <a:bevelT w="95250" h="1270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hade val="100000"/>
                <a:alpha val="100000"/>
                <a:satMod val="100000"/>
                <a:lumMod val="100000"/>
              </a:schemeClr>
            </a:gs>
            <a:gs pos="9000">
              <a:schemeClr val="phClr">
                <a:tint val="90000"/>
                <a:shade val="100000"/>
                <a:alpha val="100000"/>
                <a:satMod val="100000"/>
                <a:lumMod val="100000"/>
              </a:schemeClr>
            </a:gs>
            <a:gs pos="34000">
              <a:schemeClr val="phClr">
                <a:tint val="83000"/>
                <a:shade val="100000"/>
                <a:alpha val="100000"/>
                <a:satMod val="100000"/>
                <a:lumMod val="100000"/>
              </a:schemeClr>
            </a:gs>
            <a:gs pos="62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  <a:gs pos="90000">
              <a:schemeClr val="phClr">
                <a:tint val="92000"/>
                <a:shade val="100000"/>
                <a:alpha val="100000"/>
                <a:satMod val="100000"/>
                <a:lumMod val="90000"/>
              </a:schemeClr>
            </a:gs>
            <a:gs pos="100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8000"/>
              </a:schemeClr>
            </a:gs>
            <a:gs pos="100000">
              <a:schemeClr val="phClr">
                <a:tint val="95000"/>
                <a:shade val="98000"/>
                <a:lumMod val="80000"/>
              </a:schemeClr>
            </a:gs>
          </a:gsLst>
          <a:path path="circle">
            <a:fillToRect l="50000" t="100000" r="10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TA 74 VNX Connector Performance-2016-09-15-Sayre  -  Compatibility Mode" id="{45D26FD9-7EE6-42A6-92B9-A8BCCA51D81D}" vid="{A405E2A4-98AB-4FCF-A748-07EC10F27973}"/>
    </a:ext>
  </a:extLst>
</a:theme>
</file>

<file path=ppt/theme/theme4.xml><?xml version="1.0" encoding="utf-8"?>
<a:theme xmlns:a="http://schemas.openxmlformats.org/drawingml/2006/main" name="View">
  <a:themeElements>
    <a:clrScheme name="SAMTEC SOLUTION BLOCKS2">
      <a:dk1>
        <a:srgbClr val="000000"/>
      </a:dk1>
      <a:lt1>
        <a:srgbClr val="FFFFFF"/>
      </a:lt1>
      <a:dk2>
        <a:srgbClr val="282828"/>
      </a:dk2>
      <a:lt2>
        <a:srgbClr val="FEFFFF"/>
      </a:lt2>
      <a:accent1>
        <a:srgbClr val="004272"/>
      </a:accent1>
      <a:accent2>
        <a:srgbClr val="AF2027"/>
      </a:accent2>
      <a:accent3>
        <a:srgbClr val="402162"/>
      </a:accent3>
      <a:accent4>
        <a:srgbClr val="61873E"/>
      </a:accent4>
      <a:accent5>
        <a:srgbClr val="E7AA28"/>
      </a:accent5>
      <a:accent6>
        <a:srgbClr val="E05D29"/>
      </a:accent6>
      <a:hlink>
        <a:srgbClr val="FF7000"/>
      </a:hlink>
      <a:folHlink>
        <a:srgbClr val="797979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MTEC WIDESCREEN TEMPLATE 20162017 INTERNAL MAC.potm" id="{76491E96-16CF-4A89-80B5-932EC55E5965}" vid="{03934E1E-6320-4784-A998-E5DD478C0813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D9F00B4038A645A7F4BFAE11C42B1C" ma:contentTypeVersion="1102" ma:contentTypeDescription="Create a new document." ma:contentTypeScope="" ma:versionID="c7a01fe76d2921c19ca7d75f089c59f2">
  <xsd:schema xmlns:xsd="http://www.w3.org/2001/XMLSchema" xmlns:xs="http://www.w3.org/2001/XMLSchema" xmlns:p="http://schemas.microsoft.com/office/2006/metadata/properties" xmlns:ns2="c33a60f2-7a87-47b9-a05b-4d3843da71b1" xmlns:ns3="92cba780-d96d-4c25-9c99-db0efb0ba2b0" targetNamespace="http://schemas.microsoft.com/office/2006/metadata/properties" ma:root="true" ma:fieldsID="9c339f23f2cddaec85f4df7056802704" ns2:_="" ns3:_="">
    <xsd:import namespace="c33a60f2-7a87-47b9-a05b-4d3843da71b1"/>
    <xsd:import namespace="92cba780-d96d-4c25-9c99-db0efb0ba2b0"/>
    <xsd:element name="properties">
      <xsd:complexType>
        <xsd:sequence>
          <xsd:element name="documentManagement">
            <xsd:complexType>
              <xsd:all>
                <xsd:element ref="ns2:Description0" minOccurs="0"/>
                <xsd:element ref="ns2:Relevant_x003f_"/>
                <xsd:element ref="ns2:Category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3:_dlc_DocId" minOccurs="0"/>
                <xsd:element ref="ns3:_dlc_DocIdUrl" minOccurs="0"/>
                <xsd:element ref="ns3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3a60f2-7a87-47b9-a05b-4d3843da71b1" elementFormDefault="qualified">
    <xsd:import namespace="http://schemas.microsoft.com/office/2006/documentManagement/types"/>
    <xsd:import namespace="http://schemas.microsoft.com/office/infopath/2007/PartnerControls"/>
    <xsd:element name="Description0" ma:index="2" nillable="true" ma:displayName="Description" ma:internalName="Description0">
      <xsd:simpleType>
        <xsd:restriction base="dms:Note">
          <xsd:maxLength value="255"/>
        </xsd:restriction>
      </xsd:simpleType>
    </xsd:element>
    <xsd:element name="Relevant_x003f_" ma:index="3" ma:displayName="Relevant?" ma:default="Yes" ma:format="Dropdown" ma:internalName="Relevant_x003f_">
      <xsd:simpleType>
        <xsd:restriction base="dms:Choice">
          <xsd:enumeration value="Yes"/>
          <xsd:enumeration value="No"/>
        </xsd:restriction>
      </xsd:simpleType>
    </xsd:element>
    <xsd:element name="Category" ma:index="4" ma:displayName="Category" ma:indexed="true" ma:list="{6a45f025-3d82-48d7-b721-05a6dd76f5dc}" ma:internalName="Category" ma:readOnly="false" ma:showField="Title">
      <xsd:simpleType>
        <xsd:restriction base="dms:Lookup"/>
      </xsd:simpleType>
    </xsd:element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cba780-d96d-4c25-9c99-db0efb0ba2b0" elementFormDefault="qualified">
    <xsd:import namespace="http://schemas.microsoft.com/office/2006/documentManagement/types"/>
    <xsd:import namespace="http://schemas.microsoft.com/office/infopath/2007/PartnerControls"/>
    <xsd:element name="_dlc_DocId" ma:index="15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7" ma:displayName="Content Type"/>
        <xsd:element ref="dc:title" minOccurs="0" maxOccurs="1" ma:index="1" ma:displayName="Common Nam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ategory xmlns="c33a60f2-7a87-47b9-a05b-4d3843da71b1"/>
    <Relevant_x003f_ xmlns="c33a60f2-7a87-47b9-a05b-4d3843da71b1">No</Relevant_x003f_>
    <Description0 xmlns="c33a60f2-7a87-47b9-a05b-4d3843da71b1" xsi:nil="true"/>
  </documentManagement>
</p:properties>
</file>

<file path=customXml/itemProps1.xml><?xml version="1.0" encoding="utf-8"?>
<ds:datastoreItem xmlns:ds="http://schemas.openxmlformats.org/officeDocument/2006/customXml" ds:itemID="{ADB00991-D78E-4F76-BC19-000BE2B82E4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33a60f2-7a87-47b9-a05b-4d3843da71b1"/>
    <ds:schemaRef ds:uri="92cba780-d96d-4c25-9c99-db0efb0ba2b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E84089B-AC3E-4F2D-A666-CFEE16744BA0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4C9530E5-80E8-4A08-B5E6-336C6C28329D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4D9E6BD7-B54C-4792-B1E7-EB8BB93573C8}">
  <ds:schemaRefs>
    <ds:schemaRef ds:uri="http://schemas.openxmlformats.org/package/2006/metadata/core-properties"/>
    <ds:schemaRef ds:uri="http://purl.org/dc/elements/1.1/"/>
    <ds:schemaRef ds:uri="http://purl.org/dc/dcmitype/"/>
    <ds:schemaRef ds:uri="http://schemas.microsoft.com/office/infopath/2007/PartnerControls"/>
    <ds:schemaRef ds:uri="92cba780-d96d-4c25-9c99-db0efb0ba2b0"/>
    <ds:schemaRef ds:uri="http://purl.org/dc/terms/"/>
    <ds:schemaRef ds:uri="http://schemas.microsoft.com/office/2006/documentManagement/types"/>
    <ds:schemaRef ds:uri="c33a60f2-7a87-47b9-a05b-4d3843da71b1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SamtecTemplateMac</Template>
  <TotalTime>37395</TotalTime>
  <Words>1790</Words>
  <Application>Microsoft Office PowerPoint</Application>
  <PresentationFormat>Widescreen</PresentationFormat>
  <Paragraphs>505</Paragraphs>
  <Slides>32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AppleSymbols</vt:lpstr>
      <vt:lpstr>Arial</vt:lpstr>
      <vt:lpstr>Calibri</vt:lpstr>
      <vt:lpstr>Calibri Light</vt:lpstr>
      <vt:lpstr>Century Schoolbook</vt:lpstr>
      <vt:lpstr>Gill Sans MT</vt:lpstr>
      <vt:lpstr>Wingdings 2</vt:lpstr>
      <vt:lpstr>Wingdings 3</vt:lpstr>
      <vt:lpstr>Samtec- Dark</vt:lpstr>
      <vt:lpstr>1_Samtec- Dark</vt:lpstr>
      <vt:lpstr>2_Samtec- Dark</vt:lpstr>
      <vt:lpstr>View</vt:lpstr>
      <vt:lpstr>Extending SI Perf in Right-Angle VNX Connectors Using Ground Mode Resonance Suppression Presented by:  Burrell Best VSO Meeting - San Pedro, CA - July 2018    </vt:lpstr>
      <vt:lpstr>agenda</vt:lpstr>
      <vt:lpstr>problem</vt:lpstr>
      <vt:lpstr>Objective</vt:lpstr>
      <vt:lpstr>summary</vt:lpstr>
      <vt:lpstr>Test BOARD design overview</vt:lpstr>
      <vt:lpstr>Test board design overview</vt:lpstr>
      <vt:lpstr>Approximate equivalent circuit</vt:lpstr>
      <vt:lpstr>Example of Resistor placement</vt:lpstr>
      <vt:lpstr>Test Board Wiring Diagram</vt:lpstr>
      <vt:lpstr>PCIe Simulation Performance Summary</vt:lpstr>
      <vt:lpstr>PCIE Gen4 (FR4) – xTalk Simulation</vt:lpstr>
      <vt:lpstr>PCIE Gen4 (FR4) – performance by pin pair</vt:lpstr>
      <vt:lpstr>PCIE Gen5 (FR4) – xTalk Simulation</vt:lpstr>
      <vt:lpstr>PCIE Gen5 Simulation (FR4) – performance Comparison by pin pair</vt:lpstr>
      <vt:lpstr>Searay™ (RA) mated Connector results</vt:lpstr>
      <vt:lpstr>De-embedded Measurement Results</vt:lpstr>
      <vt:lpstr>SETUP for searay™ Measurements</vt:lpstr>
      <vt:lpstr>De-embedded insertion (il) Comparison</vt:lpstr>
      <vt:lpstr>De-embedded Connector Measurements - Il</vt:lpstr>
      <vt:lpstr>De-embedded Connector Measurements – RL</vt:lpstr>
      <vt:lpstr>De-embeded Connector Measurements – NEXT</vt:lpstr>
      <vt:lpstr>De-embedded Connector Measurements – Fext</vt:lpstr>
      <vt:lpstr>PCIE Gen5 Simulation (FR4) – performance Comparison by pin pair</vt:lpstr>
      <vt:lpstr>PCIE Gen5 simulation (MEG6) – performance Comparison by pin pair</vt:lpstr>
      <vt:lpstr>conclusions</vt:lpstr>
      <vt:lpstr>PowerPoint Presentation</vt:lpstr>
      <vt:lpstr>Back-up</vt:lpstr>
      <vt:lpstr>Pcie seasim tool parameters</vt:lpstr>
      <vt:lpstr>Right angle Searay™ Receptacle and backplane Connector</vt:lpstr>
      <vt:lpstr>stackup</vt:lpstr>
      <vt:lpstr>PowerPoint Presentation</vt:lpstr>
    </vt:vector>
  </TitlesOfParts>
  <Company>Samtec Inc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Right Angle SeARAY SI Performance results prepared for Vita 74 vnx</dc:title>
  <dc:subject>VSO - San Pedro - July 2018</dc:subject>
  <dc:creator>Burrell Best</dc:creator>
  <dc:description>Presentation for the July 2018 VSO Meeting in San Pedro, CA.</dc:description>
  <cp:lastModifiedBy>Burrell Best</cp:lastModifiedBy>
  <cp:revision>442</cp:revision>
  <dcterms:created xsi:type="dcterms:W3CDTF">2018-04-16T13:35:16Z</dcterms:created>
  <dcterms:modified xsi:type="dcterms:W3CDTF">2018-07-16T15:10:17Z</dcterms:modified>
  <cp:category>Presentation</cp:category>
  <cp:contentStatus>complete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0x010100B0D9F00B4038A645A7F4BFAE11C42B1C</vt:lpwstr>
  </property>
  <property fmtid="{D5CDD505-2E9C-101B-9397-08002B2CF9AE}" pid="3" name="_MarkAsFinal">
    <vt:bool>true</vt:bool>
  </property>
</Properties>
</file>